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60" r:id="rId6"/>
    <p:sldId id="262" r:id="rId7"/>
    <p:sldId id="266" r:id="rId8"/>
    <p:sldId id="267" r:id="rId9"/>
    <p:sldId id="268" r:id="rId10"/>
    <p:sldId id="269" r:id="rId11"/>
    <p:sldId id="270" r:id="rId12"/>
  </p:sldIdLst>
  <p:sldSz cx="9144000" cy="6858000"/>
  <p:notesSz cx="9144000" cy="685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59"/>
        <p:guide pos="219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华文楷体" panose="02010600040101010101" charset="-122"/>
                <a:cs typeface="华文楷体" panose="02010600040101010101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华文楷体" panose="02010600040101010101" charset="-122"/>
                <a:cs typeface="华文楷体" panose="02010600040101010101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1356" y="6358639"/>
            <a:ext cx="8254538" cy="2746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87362" y="925512"/>
            <a:ext cx="8171180" cy="0"/>
          </a:xfrm>
          <a:custGeom>
            <a:avLst/>
            <a:gdLst/>
            <a:ahLst/>
            <a:cxnLst/>
            <a:rect l="l" t="t" r="r" b="b"/>
            <a:pathLst>
              <a:path w="8171180">
                <a:moveTo>
                  <a:pt x="0" y="0"/>
                </a:moveTo>
                <a:lnTo>
                  <a:pt x="8170862" y="0"/>
                </a:lnTo>
              </a:path>
            </a:pathLst>
          </a:custGeom>
          <a:ln w="19050">
            <a:solidFill>
              <a:srgbClr val="F9C02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925067"/>
            <a:ext cx="4722876" cy="54757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3009900" y="3051175"/>
            <a:ext cx="1094105" cy="1094740"/>
          </a:xfrm>
          <a:custGeom>
            <a:avLst/>
            <a:gdLst/>
            <a:ahLst/>
            <a:cxnLst/>
            <a:rect l="l" t="t" r="r" b="b"/>
            <a:pathLst>
              <a:path w="1094104" h="1094739">
                <a:moveTo>
                  <a:pt x="908799" y="1094739"/>
                </a:moveTo>
                <a:lnTo>
                  <a:pt x="184988" y="1094739"/>
                </a:lnTo>
                <a:lnTo>
                  <a:pt x="155727" y="1090929"/>
                </a:lnTo>
                <a:lnTo>
                  <a:pt x="127952" y="1083310"/>
                </a:lnTo>
                <a:lnTo>
                  <a:pt x="119087" y="1079500"/>
                </a:lnTo>
                <a:lnTo>
                  <a:pt x="110451" y="1075689"/>
                </a:lnTo>
                <a:lnTo>
                  <a:pt x="102031" y="1070610"/>
                </a:lnTo>
                <a:lnTo>
                  <a:pt x="93865" y="1066800"/>
                </a:lnTo>
                <a:lnTo>
                  <a:pt x="85953" y="1061720"/>
                </a:lnTo>
                <a:lnTo>
                  <a:pt x="78320" y="1055370"/>
                </a:lnTo>
                <a:lnTo>
                  <a:pt x="70954" y="1050289"/>
                </a:lnTo>
                <a:lnTo>
                  <a:pt x="38747" y="1016000"/>
                </a:lnTo>
                <a:lnTo>
                  <a:pt x="15328" y="975360"/>
                </a:lnTo>
                <a:lnTo>
                  <a:pt x="3949" y="938529"/>
                </a:lnTo>
                <a:lnTo>
                  <a:pt x="0" y="900429"/>
                </a:lnTo>
                <a:lnTo>
                  <a:pt x="0" y="194310"/>
                </a:lnTo>
                <a:lnTo>
                  <a:pt x="3949" y="154939"/>
                </a:lnTo>
                <a:lnTo>
                  <a:pt x="15328" y="118110"/>
                </a:lnTo>
                <a:lnTo>
                  <a:pt x="23545" y="101600"/>
                </a:lnTo>
                <a:lnTo>
                  <a:pt x="28232" y="92710"/>
                </a:lnTo>
                <a:lnTo>
                  <a:pt x="33312" y="85089"/>
                </a:lnTo>
                <a:lnTo>
                  <a:pt x="38747" y="77469"/>
                </a:lnTo>
                <a:lnTo>
                  <a:pt x="44526" y="69850"/>
                </a:lnTo>
                <a:lnTo>
                  <a:pt x="50660" y="63500"/>
                </a:lnTo>
                <a:lnTo>
                  <a:pt x="57111" y="55880"/>
                </a:lnTo>
                <a:lnTo>
                  <a:pt x="63881" y="49530"/>
                </a:lnTo>
                <a:lnTo>
                  <a:pt x="70954" y="44450"/>
                </a:lnTo>
                <a:lnTo>
                  <a:pt x="78320" y="38100"/>
                </a:lnTo>
                <a:lnTo>
                  <a:pt x="119087" y="15239"/>
                </a:lnTo>
                <a:lnTo>
                  <a:pt x="155727" y="3810"/>
                </a:lnTo>
                <a:lnTo>
                  <a:pt x="165328" y="1269"/>
                </a:lnTo>
                <a:lnTo>
                  <a:pt x="175082" y="0"/>
                </a:lnTo>
                <a:lnTo>
                  <a:pt x="918705" y="0"/>
                </a:lnTo>
                <a:lnTo>
                  <a:pt x="928458" y="1269"/>
                </a:lnTo>
                <a:lnTo>
                  <a:pt x="938060" y="3810"/>
                </a:lnTo>
                <a:lnTo>
                  <a:pt x="947508" y="5080"/>
                </a:lnTo>
                <a:lnTo>
                  <a:pt x="983335" y="19050"/>
                </a:lnTo>
                <a:lnTo>
                  <a:pt x="1015466" y="38100"/>
                </a:lnTo>
                <a:lnTo>
                  <a:pt x="179412" y="38100"/>
                </a:lnTo>
                <a:lnTo>
                  <a:pt x="170611" y="39369"/>
                </a:lnTo>
                <a:lnTo>
                  <a:pt x="171551" y="39369"/>
                </a:lnTo>
                <a:lnTo>
                  <a:pt x="162890" y="40639"/>
                </a:lnTo>
                <a:lnTo>
                  <a:pt x="163830" y="40639"/>
                </a:lnTo>
                <a:lnTo>
                  <a:pt x="155308" y="41910"/>
                </a:lnTo>
                <a:lnTo>
                  <a:pt x="156235" y="41910"/>
                </a:lnTo>
                <a:lnTo>
                  <a:pt x="147878" y="44450"/>
                </a:lnTo>
                <a:lnTo>
                  <a:pt x="148780" y="44450"/>
                </a:lnTo>
                <a:lnTo>
                  <a:pt x="140614" y="46989"/>
                </a:lnTo>
                <a:lnTo>
                  <a:pt x="141490" y="46989"/>
                </a:lnTo>
                <a:lnTo>
                  <a:pt x="133502" y="49530"/>
                </a:lnTo>
                <a:lnTo>
                  <a:pt x="134366" y="49530"/>
                </a:lnTo>
                <a:lnTo>
                  <a:pt x="126568" y="53339"/>
                </a:lnTo>
                <a:lnTo>
                  <a:pt x="127406" y="53339"/>
                </a:lnTo>
                <a:lnTo>
                  <a:pt x="122343" y="55880"/>
                </a:lnTo>
                <a:lnTo>
                  <a:pt x="120624" y="55880"/>
                </a:lnTo>
                <a:lnTo>
                  <a:pt x="115100" y="59689"/>
                </a:lnTo>
                <a:lnTo>
                  <a:pt x="114045" y="59689"/>
                </a:lnTo>
                <a:lnTo>
                  <a:pt x="108692" y="63500"/>
                </a:lnTo>
                <a:lnTo>
                  <a:pt x="107670" y="63500"/>
                </a:lnTo>
                <a:lnTo>
                  <a:pt x="100761" y="68580"/>
                </a:lnTo>
                <a:lnTo>
                  <a:pt x="101498" y="68580"/>
                </a:lnTo>
                <a:lnTo>
                  <a:pt x="96516" y="72389"/>
                </a:lnTo>
                <a:lnTo>
                  <a:pt x="95554" y="72389"/>
                </a:lnTo>
                <a:lnTo>
                  <a:pt x="90444" y="77469"/>
                </a:lnTo>
                <a:lnTo>
                  <a:pt x="89839" y="77469"/>
                </a:lnTo>
                <a:lnTo>
                  <a:pt x="84952" y="82550"/>
                </a:lnTo>
                <a:lnTo>
                  <a:pt x="84378" y="82550"/>
                </a:lnTo>
                <a:lnTo>
                  <a:pt x="78549" y="88900"/>
                </a:lnTo>
                <a:lnTo>
                  <a:pt x="79159" y="88900"/>
                </a:lnTo>
                <a:lnTo>
                  <a:pt x="74729" y="93980"/>
                </a:lnTo>
                <a:lnTo>
                  <a:pt x="74206" y="93980"/>
                </a:lnTo>
                <a:lnTo>
                  <a:pt x="68986" y="100330"/>
                </a:lnTo>
                <a:lnTo>
                  <a:pt x="69532" y="100330"/>
                </a:lnTo>
                <a:lnTo>
                  <a:pt x="64630" y="106680"/>
                </a:lnTo>
                <a:lnTo>
                  <a:pt x="65138" y="106680"/>
                </a:lnTo>
                <a:lnTo>
                  <a:pt x="60566" y="113030"/>
                </a:lnTo>
                <a:lnTo>
                  <a:pt x="61036" y="113030"/>
                </a:lnTo>
                <a:lnTo>
                  <a:pt x="56807" y="119380"/>
                </a:lnTo>
                <a:lnTo>
                  <a:pt x="57238" y="119380"/>
                </a:lnTo>
                <a:lnTo>
                  <a:pt x="54000" y="125730"/>
                </a:lnTo>
                <a:lnTo>
                  <a:pt x="53759" y="125730"/>
                </a:lnTo>
                <a:lnTo>
                  <a:pt x="50241" y="133350"/>
                </a:lnTo>
                <a:lnTo>
                  <a:pt x="50596" y="133350"/>
                </a:lnTo>
                <a:lnTo>
                  <a:pt x="47972" y="139700"/>
                </a:lnTo>
                <a:lnTo>
                  <a:pt x="47777" y="139700"/>
                </a:lnTo>
                <a:lnTo>
                  <a:pt x="45404" y="147319"/>
                </a:lnTo>
                <a:lnTo>
                  <a:pt x="43252" y="154939"/>
                </a:lnTo>
                <a:lnTo>
                  <a:pt x="41467" y="162560"/>
                </a:lnTo>
                <a:lnTo>
                  <a:pt x="40048" y="170180"/>
                </a:lnTo>
                <a:lnTo>
                  <a:pt x="39021" y="177800"/>
                </a:lnTo>
                <a:lnTo>
                  <a:pt x="38373" y="185419"/>
                </a:lnTo>
                <a:lnTo>
                  <a:pt x="38100" y="194310"/>
                </a:lnTo>
                <a:lnTo>
                  <a:pt x="38132" y="900429"/>
                </a:lnTo>
                <a:lnTo>
                  <a:pt x="38295" y="906779"/>
                </a:lnTo>
                <a:lnTo>
                  <a:pt x="38950" y="915670"/>
                </a:lnTo>
                <a:lnTo>
                  <a:pt x="39979" y="924560"/>
                </a:lnTo>
                <a:lnTo>
                  <a:pt x="41376" y="932179"/>
                </a:lnTo>
                <a:lnTo>
                  <a:pt x="43154" y="939800"/>
                </a:lnTo>
                <a:lnTo>
                  <a:pt x="45288" y="947420"/>
                </a:lnTo>
                <a:lnTo>
                  <a:pt x="45470" y="947420"/>
                </a:lnTo>
                <a:lnTo>
                  <a:pt x="47777" y="953770"/>
                </a:lnTo>
                <a:lnTo>
                  <a:pt x="47447" y="953770"/>
                </a:lnTo>
                <a:lnTo>
                  <a:pt x="50596" y="961389"/>
                </a:lnTo>
                <a:lnTo>
                  <a:pt x="50827" y="961389"/>
                </a:lnTo>
                <a:lnTo>
                  <a:pt x="53759" y="967739"/>
                </a:lnTo>
                <a:lnTo>
                  <a:pt x="53352" y="967739"/>
                </a:lnTo>
                <a:lnTo>
                  <a:pt x="57238" y="975360"/>
                </a:lnTo>
                <a:lnTo>
                  <a:pt x="57511" y="975360"/>
                </a:lnTo>
                <a:lnTo>
                  <a:pt x="61036" y="981710"/>
                </a:lnTo>
                <a:lnTo>
                  <a:pt x="61328" y="981710"/>
                </a:lnTo>
                <a:lnTo>
                  <a:pt x="65138" y="988060"/>
                </a:lnTo>
                <a:lnTo>
                  <a:pt x="65447" y="988060"/>
                </a:lnTo>
                <a:lnTo>
                  <a:pt x="69532" y="994410"/>
                </a:lnTo>
                <a:lnTo>
                  <a:pt x="70030" y="994410"/>
                </a:lnTo>
                <a:lnTo>
                  <a:pt x="74206" y="999489"/>
                </a:lnTo>
                <a:lnTo>
                  <a:pt x="73621" y="999489"/>
                </a:lnTo>
                <a:lnTo>
                  <a:pt x="79159" y="1005839"/>
                </a:lnTo>
                <a:lnTo>
                  <a:pt x="79715" y="1005839"/>
                </a:lnTo>
                <a:lnTo>
                  <a:pt x="84378" y="1010920"/>
                </a:lnTo>
                <a:lnTo>
                  <a:pt x="83731" y="1010920"/>
                </a:lnTo>
                <a:lnTo>
                  <a:pt x="89839" y="1016000"/>
                </a:lnTo>
                <a:lnTo>
                  <a:pt x="89166" y="1016000"/>
                </a:lnTo>
                <a:lnTo>
                  <a:pt x="95554" y="1021079"/>
                </a:lnTo>
                <a:lnTo>
                  <a:pt x="94856" y="1021079"/>
                </a:lnTo>
                <a:lnTo>
                  <a:pt x="101498" y="1026160"/>
                </a:lnTo>
                <a:lnTo>
                  <a:pt x="102489" y="1026160"/>
                </a:lnTo>
                <a:lnTo>
                  <a:pt x="107670" y="1029970"/>
                </a:lnTo>
                <a:lnTo>
                  <a:pt x="106908" y="1029970"/>
                </a:lnTo>
                <a:lnTo>
                  <a:pt x="114045" y="1033779"/>
                </a:lnTo>
                <a:lnTo>
                  <a:pt x="113258" y="1033779"/>
                </a:lnTo>
                <a:lnTo>
                  <a:pt x="120624" y="1037589"/>
                </a:lnTo>
                <a:lnTo>
                  <a:pt x="119811" y="1037589"/>
                </a:lnTo>
                <a:lnTo>
                  <a:pt x="127406" y="1041400"/>
                </a:lnTo>
                <a:lnTo>
                  <a:pt x="126568" y="1041400"/>
                </a:lnTo>
                <a:lnTo>
                  <a:pt x="134366" y="1043939"/>
                </a:lnTo>
                <a:lnTo>
                  <a:pt x="133502" y="1043939"/>
                </a:lnTo>
                <a:lnTo>
                  <a:pt x="141490" y="1047750"/>
                </a:lnTo>
                <a:lnTo>
                  <a:pt x="143336" y="1047750"/>
                </a:lnTo>
                <a:lnTo>
                  <a:pt x="148780" y="1050289"/>
                </a:lnTo>
                <a:lnTo>
                  <a:pt x="152057" y="1050289"/>
                </a:lnTo>
                <a:lnTo>
                  <a:pt x="156235" y="1051560"/>
                </a:lnTo>
                <a:lnTo>
                  <a:pt x="155308" y="1051560"/>
                </a:lnTo>
                <a:lnTo>
                  <a:pt x="163830" y="1054100"/>
                </a:lnTo>
                <a:lnTo>
                  <a:pt x="167220" y="1054100"/>
                </a:lnTo>
                <a:lnTo>
                  <a:pt x="171551" y="1055370"/>
                </a:lnTo>
                <a:lnTo>
                  <a:pt x="178460" y="1055370"/>
                </a:lnTo>
                <a:lnTo>
                  <a:pt x="187388" y="1056639"/>
                </a:lnTo>
                <a:lnTo>
                  <a:pt x="1013940" y="1056639"/>
                </a:lnTo>
                <a:lnTo>
                  <a:pt x="1007833" y="1061720"/>
                </a:lnTo>
                <a:lnTo>
                  <a:pt x="999921" y="1066800"/>
                </a:lnTo>
                <a:lnTo>
                  <a:pt x="991755" y="1070610"/>
                </a:lnTo>
                <a:lnTo>
                  <a:pt x="983335" y="1075689"/>
                </a:lnTo>
                <a:lnTo>
                  <a:pt x="974699" y="1079500"/>
                </a:lnTo>
                <a:lnTo>
                  <a:pt x="965835" y="1083310"/>
                </a:lnTo>
                <a:lnTo>
                  <a:pt x="938060" y="1090929"/>
                </a:lnTo>
                <a:lnTo>
                  <a:pt x="908799" y="1094739"/>
                </a:lnTo>
                <a:close/>
              </a:path>
              <a:path w="1094104" h="1094739">
                <a:moveTo>
                  <a:pt x="973975" y="57150"/>
                </a:moveTo>
                <a:lnTo>
                  <a:pt x="966381" y="53339"/>
                </a:lnTo>
                <a:lnTo>
                  <a:pt x="967219" y="53339"/>
                </a:lnTo>
                <a:lnTo>
                  <a:pt x="959421" y="49530"/>
                </a:lnTo>
                <a:lnTo>
                  <a:pt x="960285" y="49530"/>
                </a:lnTo>
                <a:lnTo>
                  <a:pt x="952296" y="46989"/>
                </a:lnTo>
                <a:lnTo>
                  <a:pt x="953173" y="46989"/>
                </a:lnTo>
                <a:lnTo>
                  <a:pt x="945007" y="44450"/>
                </a:lnTo>
                <a:lnTo>
                  <a:pt x="945908" y="44450"/>
                </a:lnTo>
                <a:lnTo>
                  <a:pt x="937552" y="41910"/>
                </a:lnTo>
                <a:lnTo>
                  <a:pt x="938479" y="41910"/>
                </a:lnTo>
                <a:lnTo>
                  <a:pt x="929957" y="40639"/>
                </a:lnTo>
                <a:lnTo>
                  <a:pt x="930897" y="40639"/>
                </a:lnTo>
                <a:lnTo>
                  <a:pt x="922235" y="39369"/>
                </a:lnTo>
                <a:lnTo>
                  <a:pt x="923175" y="39369"/>
                </a:lnTo>
                <a:lnTo>
                  <a:pt x="914374" y="38100"/>
                </a:lnTo>
                <a:lnTo>
                  <a:pt x="1015466" y="38100"/>
                </a:lnTo>
                <a:lnTo>
                  <a:pt x="1022832" y="44450"/>
                </a:lnTo>
                <a:lnTo>
                  <a:pt x="1029906" y="49530"/>
                </a:lnTo>
                <a:lnTo>
                  <a:pt x="1036675" y="55880"/>
                </a:lnTo>
                <a:lnTo>
                  <a:pt x="973162" y="55880"/>
                </a:lnTo>
                <a:lnTo>
                  <a:pt x="973975" y="57150"/>
                </a:lnTo>
                <a:close/>
              </a:path>
              <a:path w="1094104" h="1094739">
                <a:moveTo>
                  <a:pt x="119811" y="57150"/>
                </a:moveTo>
                <a:lnTo>
                  <a:pt x="120624" y="55880"/>
                </a:lnTo>
                <a:lnTo>
                  <a:pt x="122343" y="55880"/>
                </a:lnTo>
                <a:lnTo>
                  <a:pt x="119811" y="57150"/>
                </a:lnTo>
                <a:close/>
              </a:path>
              <a:path w="1094104" h="1094739">
                <a:moveTo>
                  <a:pt x="980528" y="60960"/>
                </a:moveTo>
                <a:lnTo>
                  <a:pt x="973162" y="55880"/>
                </a:lnTo>
                <a:lnTo>
                  <a:pt x="1036675" y="55880"/>
                </a:lnTo>
                <a:lnTo>
                  <a:pt x="1039901" y="59689"/>
                </a:lnTo>
                <a:lnTo>
                  <a:pt x="979741" y="59689"/>
                </a:lnTo>
                <a:lnTo>
                  <a:pt x="980528" y="60960"/>
                </a:lnTo>
                <a:close/>
              </a:path>
              <a:path w="1094104" h="1094739">
                <a:moveTo>
                  <a:pt x="113258" y="60960"/>
                </a:moveTo>
                <a:lnTo>
                  <a:pt x="114045" y="59689"/>
                </a:lnTo>
                <a:lnTo>
                  <a:pt x="115100" y="59689"/>
                </a:lnTo>
                <a:lnTo>
                  <a:pt x="113258" y="60960"/>
                </a:lnTo>
                <a:close/>
              </a:path>
              <a:path w="1094104" h="1094739">
                <a:moveTo>
                  <a:pt x="986878" y="64769"/>
                </a:moveTo>
                <a:lnTo>
                  <a:pt x="979741" y="59689"/>
                </a:lnTo>
                <a:lnTo>
                  <a:pt x="1039901" y="59689"/>
                </a:lnTo>
                <a:lnTo>
                  <a:pt x="1043127" y="63500"/>
                </a:lnTo>
                <a:lnTo>
                  <a:pt x="986116" y="63500"/>
                </a:lnTo>
                <a:lnTo>
                  <a:pt x="986878" y="64769"/>
                </a:lnTo>
                <a:close/>
              </a:path>
              <a:path w="1094104" h="1094739">
                <a:moveTo>
                  <a:pt x="106908" y="64769"/>
                </a:moveTo>
                <a:lnTo>
                  <a:pt x="107670" y="63500"/>
                </a:lnTo>
                <a:lnTo>
                  <a:pt x="108692" y="63500"/>
                </a:lnTo>
                <a:lnTo>
                  <a:pt x="106908" y="64769"/>
                </a:lnTo>
                <a:close/>
              </a:path>
              <a:path w="1094104" h="1094739">
                <a:moveTo>
                  <a:pt x="998931" y="73660"/>
                </a:moveTo>
                <a:lnTo>
                  <a:pt x="992289" y="68580"/>
                </a:lnTo>
                <a:lnTo>
                  <a:pt x="993025" y="68580"/>
                </a:lnTo>
                <a:lnTo>
                  <a:pt x="986116" y="63500"/>
                </a:lnTo>
                <a:lnTo>
                  <a:pt x="1043127" y="63500"/>
                </a:lnTo>
                <a:lnTo>
                  <a:pt x="1049261" y="69850"/>
                </a:lnTo>
                <a:lnTo>
                  <a:pt x="1051187" y="72389"/>
                </a:lnTo>
                <a:lnTo>
                  <a:pt x="998232" y="72389"/>
                </a:lnTo>
                <a:lnTo>
                  <a:pt x="998931" y="73660"/>
                </a:lnTo>
                <a:close/>
              </a:path>
              <a:path w="1094104" h="1094739">
                <a:moveTo>
                  <a:pt x="94856" y="73660"/>
                </a:moveTo>
                <a:lnTo>
                  <a:pt x="95554" y="72389"/>
                </a:lnTo>
                <a:lnTo>
                  <a:pt x="96516" y="72389"/>
                </a:lnTo>
                <a:lnTo>
                  <a:pt x="94856" y="73660"/>
                </a:lnTo>
                <a:close/>
              </a:path>
              <a:path w="1094104" h="1094739">
                <a:moveTo>
                  <a:pt x="1004620" y="78739"/>
                </a:moveTo>
                <a:lnTo>
                  <a:pt x="998232" y="72389"/>
                </a:lnTo>
                <a:lnTo>
                  <a:pt x="1051187" y="72389"/>
                </a:lnTo>
                <a:lnTo>
                  <a:pt x="1055039" y="77469"/>
                </a:lnTo>
                <a:lnTo>
                  <a:pt x="1003947" y="77469"/>
                </a:lnTo>
                <a:lnTo>
                  <a:pt x="1004620" y="78739"/>
                </a:lnTo>
                <a:close/>
              </a:path>
              <a:path w="1094104" h="1094739">
                <a:moveTo>
                  <a:pt x="89166" y="78739"/>
                </a:moveTo>
                <a:lnTo>
                  <a:pt x="89839" y="77469"/>
                </a:lnTo>
                <a:lnTo>
                  <a:pt x="90444" y="77469"/>
                </a:lnTo>
                <a:lnTo>
                  <a:pt x="89166" y="78739"/>
                </a:lnTo>
                <a:close/>
              </a:path>
              <a:path w="1094104" h="1094739">
                <a:moveTo>
                  <a:pt x="1010056" y="83819"/>
                </a:moveTo>
                <a:lnTo>
                  <a:pt x="1003947" y="77469"/>
                </a:lnTo>
                <a:lnTo>
                  <a:pt x="1055039" y="77469"/>
                </a:lnTo>
                <a:lnTo>
                  <a:pt x="1058663" y="82550"/>
                </a:lnTo>
                <a:lnTo>
                  <a:pt x="1009421" y="82550"/>
                </a:lnTo>
                <a:lnTo>
                  <a:pt x="1010056" y="83819"/>
                </a:lnTo>
                <a:close/>
              </a:path>
              <a:path w="1094104" h="1094739">
                <a:moveTo>
                  <a:pt x="83731" y="83819"/>
                </a:moveTo>
                <a:lnTo>
                  <a:pt x="84378" y="82550"/>
                </a:lnTo>
                <a:lnTo>
                  <a:pt x="84952" y="82550"/>
                </a:lnTo>
                <a:lnTo>
                  <a:pt x="83731" y="83819"/>
                </a:lnTo>
                <a:close/>
              </a:path>
              <a:path w="1094104" h="1094739">
                <a:moveTo>
                  <a:pt x="1020165" y="95250"/>
                </a:moveTo>
                <a:lnTo>
                  <a:pt x="1014628" y="88900"/>
                </a:lnTo>
                <a:lnTo>
                  <a:pt x="1015238" y="88900"/>
                </a:lnTo>
                <a:lnTo>
                  <a:pt x="1009421" y="82550"/>
                </a:lnTo>
                <a:lnTo>
                  <a:pt x="1058663" y="82550"/>
                </a:lnTo>
                <a:lnTo>
                  <a:pt x="1060475" y="85089"/>
                </a:lnTo>
                <a:lnTo>
                  <a:pt x="1065555" y="92710"/>
                </a:lnTo>
                <a:lnTo>
                  <a:pt x="1066224" y="93980"/>
                </a:lnTo>
                <a:lnTo>
                  <a:pt x="1019581" y="93980"/>
                </a:lnTo>
                <a:lnTo>
                  <a:pt x="1020165" y="95250"/>
                </a:lnTo>
                <a:close/>
              </a:path>
              <a:path w="1094104" h="1094739">
                <a:moveTo>
                  <a:pt x="73621" y="95250"/>
                </a:moveTo>
                <a:lnTo>
                  <a:pt x="74206" y="93980"/>
                </a:lnTo>
                <a:lnTo>
                  <a:pt x="74729" y="93980"/>
                </a:lnTo>
                <a:lnTo>
                  <a:pt x="73621" y="95250"/>
                </a:lnTo>
                <a:close/>
              </a:path>
              <a:path w="1094104" h="1094739">
                <a:moveTo>
                  <a:pt x="1040434" y="127000"/>
                </a:moveTo>
                <a:lnTo>
                  <a:pt x="1036548" y="119380"/>
                </a:lnTo>
                <a:lnTo>
                  <a:pt x="1036980" y="119380"/>
                </a:lnTo>
                <a:lnTo>
                  <a:pt x="1032751" y="113030"/>
                </a:lnTo>
                <a:lnTo>
                  <a:pt x="1033233" y="113030"/>
                </a:lnTo>
                <a:lnTo>
                  <a:pt x="1028649" y="106680"/>
                </a:lnTo>
                <a:lnTo>
                  <a:pt x="1029157" y="106680"/>
                </a:lnTo>
                <a:lnTo>
                  <a:pt x="1024254" y="100330"/>
                </a:lnTo>
                <a:lnTo>
                  <a:pt x="1024801" y="100330"/>
                </a:lnTo>
                <a:lnTo>
                  <a:pt x="1019581" y="93980"/>
                </a:lnTo>
                <a:lnTo>
                  <a:pt x="1066224" y="93980"/>
                </a:lnTo>
                <a:lnTo>
                  <a:pt x="1070241" y="101600"/>
                </a:lnTo>
                <a:lnTo>
                  <a:pt x="1074559" y="109219"/>
                </a:lnTo>
                <a:lnTo>
                  <a:pt x="1078458" y="118110"/>
                </a:lnTo>
                <a:lnTo>
                  <a:pt x="1081452" y="125730"/>
                </a:lnTo>
                <a:lnTo>
                  <a:pt x="1040028" y="125730"/>
                </a:lnTo>
                <a:lnTo>
                  <a:pt x="1040434" y="127000"/>
                </a:lnTo>
                <a:close/>
              </a:path>
              <a:path w="1094104" h="1094739">
                <a:moveTo>
                  <a:pt x="53352" y="127000"/>
                </a:moveTo>
                <a:lnTo>
                  <a:pt x="53759" y="125730"/>
                </a:lnTo>
                <a:lnTo>
                  <a:pt x="54000" y="125730"/>
                </a:lnTo>
                <a:lnTo>
                  <a:pt x="53352" y="127000"/>
                </a:lnTo>
                <a:close/>
              </a:path>
              <a:path w="1094104" h="1094739">
                <a:moveTo>
                  <a:pt x="1046340" y="140969"/>
                </a:moveTo>
                <a:lnTo>
                  <a:pt x="1043190" y="133350"/>
                </a:lnTo>
                <a:lnTo>
                  <a:pt x="1043546" y="133350"/>
                </a:lnTo>
                <a:lnTo>
                  <a:pt x="1040028" y="125730"/>
                </a:lnTo>
                <a:lnTo>
                  <a:pt x="1081452" y="125730"/>
                </a:lnTo>
                <a:lnTo>
                  <a:pt x="1081951" y="127000"/>
                </a:lnTo>
                <a:lnTo>
                  <a:pt x="1085024" y="135889"/>
                </a:lnTo>
                <a:lnTo>
                  <a:pt x="1086010" y="139700"/>
                </a:lnTo>
                <a:lnTo>
                  <a:pt x="1046010" y="139700"/>
                </a:lnTo>
                <a:lnTo>
                  <a:pt x="1046340" y="140969"/>
                </a:lnTo>
                <a:close/>
              </a:path>
              <a:path w="1094104" h="1094739">
                <a:moveTo>
                  <a:pt x="47447" y="140969"/>
                </a:moveTo>
                <a:lnTo>
                  <a:pt x="47777" y="139700"/>
                </a:lnTo>
                <a:lnTo>
                  <a:pt x="47972" y="139700"/>
                </a:lnTo>
                <a:lnTo>
                  <a:pt x="47447" y="140969"/>
                </a:lnTo>
                <a:close/>
              </a:path>
              <a:path w="1094104" h="1094739">
                <a:moveTo>
                  <a:pt x="1093606" y="186689"/>
                </a:moveTo>
                <a:lnTo>
                  <a:pt x="1055509" y="186689"/>
                </a:lnTo>
                <a:lnTo>
                  <a:pt x="1055458" y="185419"/>
                </a:lnTo>
                <a:lnTo>
                  <a:pt x="1054836" y="177800"/>
                </a:lnTo>
                <a:lnTo>
                  <a:pt x="1053807" y="170180"/>
                </a:lnTo>
                <a:lnTo>
                  <a:pt x="1052410" y="162560"/>
                </a:lnTo>
                <a:lnTo>
                  <a:pt x="1050632" y="154939"/>
                </a:lnTo>
                <a:lnTo>
                  <a:pt x="1048499" y="147319"/>
                </a:lnTo>
                <a:lnTo>
                  <a:pt x="1046010" y="139700"/>
                </a:lnTo>
                <a:lnTo>
                  <a:pt x="1086010" y="139700"/>
                </a:lnTo>
                <a:lnTo>
                  <a:pt x="1093546" y="184150"/>
                </a:lnTo>
                <a:lnTo>
                  <a:pt x="1093606" y="186689"/>
                </a:lnTo>
                <a:close/>
              </a:path>
              <a:path w="1094104" h="1094739">
                <a:moveTo>
                  <a:pt x="45008" y="148589"/>
                </a:moveTo>
                <a:lnTo>
                  <a:pt x="45288" y="147319"/>
                </a:lnTo>
                <a:lnTo>
                  <a:pt x="45008" y="148589"/>
                </a:lnTo>
                <a:close/>
              </a:path>
              <a:path w="1094104" h="1094739">
                <a:moveTo>
                  <a:pt x="1048778" y="148589"/>
                </a:moveTo>
                <a:lnTo>
                  <a:pt x="1048383" y="147319"/>
                </a:lnTo>
                <a:lnTo>
                  <a:pt x="1048778" y="148589"/>
                </a:lnTo>
                <a:close/>
              </a:path>
              <a:path w="1094104" h="1094739">
                <a:moveTo>
                  <a:pt x="42913" y="156210"/>
                </a:moveTo>
                <a:lnTo>
                  <a:pt x="43154" y="154939"/>
                </a:lnTo>
                <a:lnTo>
                  <a:pt x="42913" y="156210"/>
                </a:lnTo>
                <a:close/>
              </a:path>
              <a:path w="1094104" h="1094739">
                <a:moveTo>
                  <a:pt x="1050874" y="156210"/>
                </a:moveTo>
                <a:lnTo>
                  <a:pt x="1050534" y="154939"/>
                </a:lnTo>
                <a:lnTo>
                  <a:pt x="1050874" y="156210"/>
                </a:lnTo>
                <a:close/>
              </a:path>
              <a:path w="1094104" h="1094739">
                <a:moveTo>
                  <a:pt x="41186" y="163830"/>
                </a:moveTo>
                <a:lnTo>
                  <a:pt x="41376" y="162560"/>
                </a:lnTo>
                <a:lnTo>
                  <a:pt x="41186" y="163830"/>
                </a:lnTo>
                <a:close/>
              </a:path>
              <a:path w="1094104" h="1094739">
                <a:moveTo>
                  <a:pt x="1052601" y="163830"/>
                </a:moveTo>
                <a:lnTo>
                  <a:pt x="1052320" y="162560"/>
                </a:lnTo>
                <a:lnTo>
                  <a:pt x="1052601" y="163830"/>
                </a:lnTo>
                <a:close/>
              </a:path>
              <a:path w="1094104" h="1094739">
                <a:moveTo>
                  <a:pt x="39827" y="171450"/>
                </a:moveTo>
                <a:lnTo>
                  <a:pt x="39979" y="170180"/>
                </a:lnTo>
                <a:lnTo>
                  <a:pt x="39827" y="171450"/>
                </a:lnTo>
                <a:close/>
              </a:path>
              <a:path w="1094104" h="1094739">
                <a:moveTo>
                  <a:pt x="1053960" y="171450"/>
                </a:moveTo>
                <a:lnTo>
                  <a:pt x="1053738" y="170180"/>
                </a:lnTo>
                <a:lnTo>
                  <a:pt x="1053960" y="171450"/>
                </a:lnTo>
                <a:close/>
              </a:path>
              <a:path w="1094104" h="1094739">
                <a:moveTo>
                  <a:pt x="38862" y="179069"/>
                </a:moveTo>
                <a:lnTo>
                  <a:pt x="38950" y="177800"/>
                </a:lnTo>
                <a:lnTo>
                  <a:pt x="38862" y="179069"/>
                </a:lnTo>
                <a:close/>
              </a:path>
              <a:path w="1094104" h="1094739">
                <a:moveTo>
                  <a:pt x="1054925" y="179069"/>
                </a:moveTo>
                <a:lnTo>
                  <a:pt x="1054765" y="177800"/>
                </a:lnTo>
                <a:lnTo>
                  <a:pt x="1054925" y="179069"/>
                </a:lnTo>
                <a:close/>
              </a:path>
              <a:path w="1094104" h="1094739">
                <a:moveTo>
                  <a:pt x="38305" y="186327"/>
                </a:moveTo>
                <a:lnTo>
                  <a:pt x="38328" y="185419"/>
                </a:lnTo>
                <a:lnTo>
                  <a:pt x="38305" y="186327"/>
                </a:lnTo>
                <a:close/>
              </a:path>
              <a:path w="1094104" h="1094739">
                <a:moveTo>
                  <a:pt x="1055484" y="186353"/>
                </a:moveTo>
                <a:lnTo>
                  <a:pt x="1055413" y="185419"/>
                </a:lnTo>
                <a:lnTo>
                  <a:pt x="1055484" y="186353"/>
                </a:lnTo>
                <a:close/>
              </a:path>
              <a:path w="1094104" h="1094739">
                <a:moveTo>
                  <a:pt x="38295" y="186689"/>
                </a:moveTo>
                <a:lnTo>
                  <a:pt x="38305" y="186327"/>
                </a:lnTo>
                <a:lnTo>
                  <a:pt x="38295" y="186689"/>
                </a:lnTo>
                <a:close/>
              </a:path>
              <a:path w="1094104" h="1094739">
                <a:moveTo>
                  <a:pt x="1093580" y="908050"/>
                </a:moveTo>
                <a:lnTo>
                  <a:pt x="1055458" y="908050"/>
                </a:lnTo>
                <a:lnTo>
                  <a:pt x="1055509" y="906779"/>
                </a:lnTo>
                <a:lnTo>
                  <a:pt x="1055700" y="899160"/>
                </a:lnTo>
                <a:lnTo>
                  <a:pt x="1055687" y="194310"/>
                </a:lnTo>
                <a:lnTo>
                  <a:pt x="1055484" y="186353"/>
                </a:lnTo>
                <a:lnTo>
                  <a:pt x="1055509" y="186689"/>
                </a:lnTo>
                <a:lnTo>
                  <a:pt x="1093606" y="186689"/>
                </a:lnTo>
                <a:lnTo>
                  <a:pt x="1093787" y="194310"/>
                </a:lnTo>
                <a:lnTo>
                  <a:pt x="1093787" y="900429"/>
                </a:lnTo>
                <a:lnTo>
                  <a:pt x="1093580" y="908050"/>
                </a:lnTo>
                <a:close/>
              </a:path>
              <a:path w="1094104" h="1094739">
                <a:moveTo>
                  <a:pt x="38305" y="907142"/>
                </a:moveTo>
                <a:lnTo>
                  <a:pt x="38277" y="906779"/>
                </a:lnTo>
                <a:lnTo>
                  <a:pt x="38305" y="907142"/>
                </a:lnTo>
                <a:close/>
              </a:path>
              <a:path w="1094104" h="1094739">
                <a:moveTo>
                  <a:pt x="1055484" y="907116"/>
                </a:moveTo>
                <a:lnTo>
                  <a:pt x="1055493" y="906779"/>
                </a:lnTo>
                <a:lnTo>
                  <a:pt x="1055484" y="907116"/>
                </a:lnTo>
                <a:close/>
              </a:path>
              <a:path w="1094104" h="1094739">
                <a:moveTo>
                  <a:pt x="1092168" y="924560"/>
                </a:moveTo>
                <a:lnTo>
                  <a:pt x="1053807" y="924560"/>
                </a:lnTo>
                <a:lnTo>
                  <a:pt x="1054925" y="915670"/>
                </a:lnTo>
                <a:lnTo>
                  <a:pt x="1055484" y="907116"/>
                </a:lnTo>
                <a:lnTo>
                  <a:pt x="1055458" y="908050"/>
                </a:lnTo>
                <a:lnTo>
                  <a:pt x="1093580" y="908050"/>
                </a:lnTo>
                <a:lnTo>
                  <a:pt x="1093546" y="909320"/>
                </a:lnTo>
                <a:lnTo>
                  <a:pt x="1092784" y="919479"/>
                </a:lnTo>
                <a:lnTo>
                  <a:pt x="1092168" y="924560"/>
                </a:lnTo>
                <a:close/>
              </a:path>
              <a:path w="1094104" h="1094739">
                <a:moveTo>
                  <a:pt x="38373" y="908050"/>
                </a:moveTo>
                <a:lnTo>
                  <a:pt x="38305" y="907142"/>
                </a:lnTo>
                <a:lnTo>
                  <a:pt x="38373" y="908050"/>
                </a:lnTo>
                <a:close/>
              </a:path>
              <a:path w="1094104" h="1094739">
                <a:moveTo>
                  <a:pt x="40048" y="924560"/>
                </a:moveTo>
                <a:lnTo>
                  <a:pt x="39827" y="923289"/>
                </a:lnTo>
                <a:lnTo>
                  <a:pt x="40048" y="924560"/>
                </a:lnTo>
                <a:close/>
              </a:path>
              <a:path w="1094104" h="1094739">
                <a:moveTo>
                  <a:pt x="1091062" y="932179"/>
                </a:moveTo>
                <a:lnTo>
                  <a:pt x="1052410" y="932179"/>
                </a:lnTo>
                <a:lnTo>
                  <a:pt x="1053960" y="923289"/>
                </a:lnTo>
                <a:lnTo>
                  <a:pt x="1053807" y="924560"/>
                </a:lnTo>
                <a:lnTo>
                  <a:pt x="1092168" y="924560"/>
                </a:lnTo>
                <a:lnTo>
                  <a:pt x="1091552" y="929639"/>
                </a:lnTo>
                <a:lnTo>
                  <a:pt x="1091062" y="932179"/>
                </a:lnTo>
                <a:close/>
              </a:path>
              <a:path w="1094104" h="1094739">
                <a:moveTo>
                  <a:pt x="41467" y="932179"/>
                </a:moveTo>
                <a:lnTo>
                  <a:pt x="41186" y="930910"/>
                </a:lnTo>
                <a:lnTo>
                  <a:pt x="41467" y="932179"/>
                </a:lnTo>
                <a:close/>
              </a:path>
              <a:path w="1094104" h="1094739">
                <a:moveTo>
                  <a:pt x="1089564" y="939800"/>
                </a:moveTo>
                <a:lnTo>
                  <a:pt x="1050632" y="939800"/>
                </a:lnTo>
                <a:lnTo>
                  <a:pt x="1052601" y="930910"/>
                </a:lnTo>
                <a:lnTo>
                  <a:pt x="1052410" y="932179"/>
                </a:lnTo>
                <a:lnTo>
                  <a:pt x="1091062" y="932179"/>
                </a:lnTo>
                <a:lnTo>
                  <a:pt x="1089837" y="938529"/>
                </a:lnTo>
                <a:lnTo>
                  <a:pt x="1089564" y="939800"/>
                </a:lnTo>
                <a:close/>
              </a:path>
              <a:path w="1094104" h="1094739">
                <a:moveTo>
                  <a:pt x="43252" y="939800"/>
                </a:moveTo>
                <a:lnTo>
                  <a:pt x="42913" y="938529"/>
                </a:lnTo>
                <a:lnTo>
                  <a:pt x="43252" y="939800"/>
                </a:lnTo>
                <a:close/>
              </a:path>
              <a:path w="1094104" h="1094739">
                <a:moveTo>
                  <a:pt x="1087926" y="947420"/>
                </a:moveTo>
                <a:lnTo>
                  <a:pt x="1048499" y="947420"/>
                </a:lnTo>
                <a:lnTo>
                  <a:pt x="1050874" y="938529"/>
                </a:lnTo>
                <a:lnTo>
                  <a:pt x="1050632" y="939800"/>
                </a:lnTo>
                <a:lnTo>
                  <a:pt x="1089564" y="939800"/>
                </a:lnTo>
                <a:lnTo>
                  <a:pt x="1087926" y="947420"/>
                </a:lnTo>
                <a:close/>
              </a:path>
              <a:path w="1094104" h="1094739">
                <a:moveTo>
                  <a:pt x="45470" y="947420"/>
                </a:moveTo>
                <a:lnTo>
                  <a:pt x="45288" y="947420"/>
                </a:lnTo>
                <a:lnTo>
                  <a:pt x="45008" y="946150"/>
                </a:lnTo>
                <a:lnTo>
                  <a:pt x="45470" y="947420"/>
                </a:lnTo>
                <a:close/>
              </a:path>
              <a:path w="1094104" h="1094739">
                <a:moveTo>
                  <a:pt x="1083707" y="961389"/>
                </a:moveTo>
                <a:lnTo>
                  <a:pt x="1043190" y="961389"/>
                </a:lnTo>
                <a:lnTo>
                  <a:pt x="1046340" y="953770"/>
                </a:lnTo>
                <a:lnTo>
                  <a:pt x="1046010" y="953770"/>
                </a:lnTo>
                <a:lnTo>
                  <a:pt x="1048778" y="946150"/>
                </a:lnTo>
                <a:lnTo>
                  <a:pt x="1048499" y="947420"/>
                </a:lnTo>
                <a:lnTo>
                  <a:pt x="1087926" y="947420"/>
                </a:lnTo>
                <a:lnTo>
                  <a:pt x="1087653" y="948689"/>
                </a:lnTo>
                <a:lnTo>
                  <a:pt x="1085024" y="957579"/>
                </a:lnTo>
                <a:lnTo>
                  <a:pt x="1083707" y="961389"/>
                </a:lnTo>
                <a:close/>
              </a:path>
              <a:path w="1094104" h="1094739">
                <a:moveTo>
                  <a:pt x="50827" y="961389"/>
                </a:moveTo>
                <a:lnTo>
                  <a:pt x="50596" y="961389"/>
                </a:lnTo>
                <a:lnTo>
                  <a:pt x="50241" y="960120"/>
                </a:lnTo>
                <a:lnTo>
                  <a:pt x="50827" y="961389"/>
                </a:lnTo>
                <a:close/>
              </a:path>
              <a:path w="1094104" h="1094739">
                <a:moveTo>
                  <a:pt x="1078458" y="975360"/>
                </a:moveTo>
                <a:lnTo>
                  <a:pt x="1036548" y="975360"/>
                </a:lnTo>
                <a:lnTo>
                  <a:pt x="1040434" y="967739"/>
                </a:lnTo>
                <a:lnTo>
                  <a:pt x="1040028" y="967739"/>
                </a:lnTo>
                <a:lnTo>
                  <a:pt x="1043546" y="960120"/>
                </a:lnTo>
                <a:lnTo>
                  <a:pt x="1043190" y="961389"/>
                </a:lnTo>
                <a:lnTo>
                  <a:pt x="1083707" y="961389"/>
                </a:lnTo>
                <a:lnTo>
                  <a:pt x="1081951" y="966470"/>
                </a:lnTo>
                <a:lnTo>
                  <a:pt x="1078458" y="975360"/>
                </a:lnTo>
                <a:close/>
              </a:path>
              <a:path w="1094104" h="1094739">
                <a:moveTo>
                  <a:pt x="57511" y="975360"/>
                </a:moveTo>
                <a:lnTo>
                  <a:pt x="57238" y="975360"/>
                </a:lnTo>
                <a:lnTo>
                  <a:pt x="56807" y="974089"/>
                </a:lnTo>
                <a:lnTo>
                  <a:pt x="57511" y="975360"/>
                </a:lnTo>
                <a:close/>
              </a:path>
              <a:path w="1094104" h="1094739">
                <a:moveTo>
                  <a:pt x="1075673" y="981710"/>
                </a:moveTo>
                <a:lnTo>
                  <a:pt x="1032751" y="981710"/>
                </a:lnTo>
                <a:lnTo>
                  <a:pt x="1036980" y="974089"/>
                </a:lnTo>
                <a:lnTo>
                  <a:pt x="1036548" y="975360"/>
                </a:lnTo>
                <a:lnTo>
                  <a:pt x="1078458" y="975360"/>
                </a:lnTo>
                <a:lnTo>
                  <a:pt x="1075673" y="981710"/>
                </a:lnTo>
                <a:close/>
              </a:path>
              <a:path w="1094104" h="1094739">
                <a:moveTo>
                  <a:pt x="61328" y="981710"/>
                </a:moveTo>
                <a:lnTo>
                  <a:pt x="61036" y="981710"/>
                </a:lnTo>
                <a:lnTo>
                  <a:pt x="60566" y="980439"/>
                </a:lnTo>
                <a:lnTo>
                  <a:pt x="61328" y="981710"/>
                </a:lnTo>
                <a:close/>
              </a:path>
              <a:path w="1094104" h="1094739">
                <a:moveTo>
                  <a:pt x="1072709" y="988060"/>
                </a:moveTo>
                <a:lnTo>
                  <a:pt x="1028649" y="988060"/>
                </a:lnTo>
                <a:lnTo>
                  <a:pt x="1033233" y="980439"/>
                </a:lnTo>
                <a:lnTo>
                  <a:pt x="1032751" y="981710"/>
                </a:lnTo>
                <a:lnTo>
                  <a:pt x="1075673" y="981710"/>
                </a:lnTo>
                <a:lnTo>
                  <a:pt x="1074559" y="984250"/>
                </a:lnTo>
                <a:lnTo>
                  <a:pt x="1072709" y="988060"/>
                </a:lnTo>
                <a:close/>
              </a:path>
              <a:path w="1094104" h="1094739">
                <a:moveTo>
                  <a:pt x="65447" y="988060"/>
                </a:moveTo>
                <a:lnTo>
                  <a:pt x="65138" y="988060"/>
                </a:lnTo>
                <a:lnTo>
                  <a:pt x="64630" y="986789"/>
                </a:lnTo>
                <a:lnTo>
                  <a:pt x="65447" y="988060"/>
                </a:lnTo>
                <a:close/>
              </a:path>
              <a:path w="1094104" h="1094739">
                <a:moveTo>
                  <a:pt x="1069460" y="994410"/>
                </a:moveTo>
                <a:lnTo>
                  <a:pt x="1024254" y="994410"/>
                </a:lnTo>
                <a:lnTo>
                  <a:pt x="1029157" y="986789"/>
                </a:lnTo>
                <a:lnTo>
                  <a:pt x="1028649" y="988060"/>
                </a:lnTo>
                <a:lnTo>
                  <a:pt x="1072709" y="988060"/>
                </a:lnTo>
                <a:lnTo>
                  <a:pt x="1070241" y="993139"/>
                </a:lnTo>
                <a:lnTo>
                  <a:pt x="1069460" y="994410"/>
                </a:lnTo>
                <a:close/>
              </a:path>
              <a:path w="1094104" h="1094739">
                <a:moveTo>
                  <a:pt x="70030" y="994410"/>
                </a:moveTo>
                <a:lnTo>
                  <a:pt x="69532" y="994410"/>
                </a:lnTo>
                <a:lnTo>
                  <a:pt x="68986" y="993139"/>
                </a:lnTo>
                <a:lnTo>
                  <a:pt x="70030" y="994410"/>
                </a:lnTo>
                <a:close/>
              </a:path>
              <a:path w="1094104" h="1094739">
                <a:moveTo>
                  <a:pt x="1062168" y="1005839"/>
                </a:moveTo>
                <a:lnTo>
                  <a:pt x="1014628" y="1005839"/>
                </a:lnTo>
                <a:lnTo>
                  <a:pt x="1020165" y="999489"/>
                </a:lnTo>
                <a:lnTo>
                  <a:pt x="1019581" y="999489"/>
                </a:lnTo>
                <a:lnTo>
                  <a:pt x="1024801" y="993139"/>
                </a:lnTo>
                <a:lnTo>
                  <a:pt x="1024254" y="994410"/>
                </a:lnTo>
                <a:lnTo>
                  <a:pt x="1069460" y="994410"/>
                </a:lnTo>
                <a:lnTo>
                  <a:pt x="1065555" y="1000760"/>
                </a:lnTo>
                <a:lnTo>
                  <a:pt x="1062168" y="1005839"/>
                </a:lnTo>
                <a:close/>
              </a:path>
              <a:path w="1094104" h="1094739">
                <a:moveTo>
                  <a:pt x="79715" y="1005839"/>
                </a:moveTo>
                <a:lnTo>
                  <a:pt x="79159" y="1005839"/>
                </a:lnTo>
                <a:lnTo>
                  <a:pt x="78549" y="1004570"/>
                </a:lnTo>
                <a:lnTo>
                  <a:pt x="79715" y="1005839"/>
                </a:lnTo>
                <a:close/>
              </a:path>
              <a:path w="1094104" h="1094739">
                <a:moveTo>
                  <a:pt x="1047216" y="1026160"/>
                </a:moveTo>
                <a:lnTo>
                  <a:pt x="992289" y="1026160"/>
                </a:lnTo>
                <a:lnTo>
                  <a:pt x="998931" y="1021079"/>
                </a:lnTo>
                <a:lnTo>
                  <a:pt x="998232" y="1021079"/>
                </a:lnTo>
                <a:lnTo>
                  <a:pt x="1004620" y="1016000"/>
                </a:lnTo>
                <a:lnTo>
                  <a:pt x="1003947" y="1016000"/>
                </a:lnTo>
                <a:lnTo>
                  <a:pt x="1010056" y="1010920"/>
                </a:lnTo>
                <a:lnTo>
                  <a:pt x="1009421" y="1010920"/>
                </a:lnTo>
                <a:lnTo>
                  <a:pt x="1015238" y="1004570"/>
                </a:lnTo>
                <a:lnTo>
                  <a:pt x="1014628" y="1005839"/>
                </a:lnTo>
                <a:lnTo>
                  <a:pt x="1062168" y="1005839"/>
                </a:lnTo>
                <a:lnTo>
                  <a:pt x="1060475" y="1008379"/>
                </a:lnTo>
                <a:lnTo>
                  <a:pt x="1055039" y="1016000"/>
                </a:lnTo>
                <a:lnTo>
                  <a:pt x="1049261" y="1023620"/>
                </a:lnTo>
                <a:lnTo>
                  <a:pt x="1047216" y="1026160"/>
                </a:lnTo>
                <a:close/>
              </a:path>
              <a:path w="1094104" h="1094739">
                <a:moveTo>
                  <a:pt x="102489" y="1026160"/>
                </a:moveTo>
                <a:lnTo>
                  <a:pt x="101498" y="1026160"/>
                </a:lnTo>
                <a:lnTo>
                  <a:pt x="100761" y="1024889"/>
                </a:lnTo>
                <a:lnTo>
                  <a:pt x="102489" y="1026160"/>
                </a:lnTo>
                <a:close/>
              </a:path>
              <a:path w="1094104" h="1094739">
                <a:moveTo>
                  <a:pt x="1025662" y="1047750"/>
                </a:moveTo>
                <a:lnTo>
                  <a:pt x="952296" y="1047750"/>
                </a:lnTo>
                <a:lnTo>
                  <a:pt x="960285" y="1043939"/>
                </a:lnTo>
                <a:lnTo>
                  <a:pt x="959421" y="1043939"/>
                </a:lnTo>
                <a:lnTo>
                  <a:pt x="967219" y="1041400"/>
                </a:lnTo>
                <a:lnTo>
                  <a:pt x="966381" y="1041400"/>
                </a:lnTo>
                <a:lnTo>
                  <a:pt x="973975" y="1037589"/>
                </a:lnTo>
                <a:lnTo>
                  <a:pt x="973162" y="1037589"/>
                </a:lnTo>
                <a:lnTo>
                  <a:pt x="980528" y="1033779"/>
                </a:lnTo>
                <a:lnTo>
                  <a:pt x="979741" y="1033779"/>
                </a:lnTo>
                <a:lnTo>
                  <a:pt x="986878" y="1029970"/>
                </a:lnTo>
                <a:lnTo>
                  <a:pt x="986116" y="1029970"/>
                </a:lnTo>
                <a:lnTo>
                  <a:pt x="993025" y="1024889"/>
                </a:lnTo>
                <a:lnTo>
                  <a:pt x="992289" y="1026160"/>
                </a:lnTo>
                <a:lnTo>
                  <a:pt x="1047216" y="1026160"/>
                </a:lnTo>
                <a:lnTo>
                  <a:pt x="1043127" y="1031239"/>
                </a:lnTo>
                <a:lnTo>
                  <a:pt x="1036675" y="1037589"/>
                </a:lnTo>
                <a:lnTo>
                  <a:pt x="1029906" y="1043939"/>
                </a:lnTo>
                <a:lnTo>
                  <a:pt x="1025662" y="1047750"/>
                </a:lnTo>
                <a:close/>
              </a:path>
              <a:path w="1094104" h="1094739">
                <a:moveTo>
                  <a:pt x="143336" y="1047750"/>
                </a:moveTo>
                <a:lnTo>
                  <a:pt x="141490" y="1047750"/>
                </a:lnTo>
                <a:lnTo>
                  <a:pt x="140614" y="1046479"/>
                </a:lnTo>
                <a:lnTo>
                  <a:pt x="143336" y="1047750"/>
                </a:lnTo>
                <a:close/>
              </a:path>
              <a:path w="1094104" h="1094739">
                <a:moveTo>
                  <a:pt x="1022832" y="1050289"/>
                </a:moveTo>
                <a:lnTo>
                  <a:pt x="945007" y="1050289"/>
                </a:lnTo>
                <a:lnTo>
                  <a:pt x="953173" y="1046479"/>
                </a:lnTo>
                <a:lnTo>
                  <a:pt x="952296" y="1047750"/>
                </a:lnTo>
                <a:lnTo>
                  <a:pt x="1025662" y="1047750"/>
                </a:lnTo>
                <a:lnTo>
                  <a:pt x="1022832" y="1050289"/>
                </a:lnTo>
                <a:close/>
              </a:path>
              <a:path w="1094104" h="1094739">
                <a:moveTo>
                  <a:pt x="152057" y="1050289"/>
                </a:moveTo>
                <a:lnTo>
                  <a:pt x="148780" y="1050289"/>
                </a:lnTo>
                <a:lnTo>
                  <a:pt x="147878" y="1049020"/>
                </a:lnTo>
                <a:lnTo>
                  <a:pt x="152057" y="1050289"/>
                </a:lnTo>
                <a:close/>
              </a:path>
              <a:path w="1094104" h="1094739">
                <a:moveTo>
                  <a:pt x="1017308" y="1054100"/>
                </a:moveTo>
                <a:lnTo>
                  <a:pt x="929957" y="1054100"/>
                </a:lnTo>
                <a:lnTo>
                  <a:pt x="938479" y="1051560"/>
                </a:lnTo>
                <a:lnTo>
                  <a:pt x="937552" y="1051560"/>
                </a:lnTo>
                <a:lnTo>
                  <a:pt x="945908" y="1049020"/>
                </a:lnTo>
                <a:lnTo>
                  <a:pt x="945007" y="1050289"/>
                </a:lnTo>
                <a:lnTo>
                  <a:pt x="1022832" y="1050289"/>
                </a:lnTo>
                <a:lnTo>
                  <a:pt x="1017308" y="1054100"/>
                </a:lnTo>
                <a:close/>
              </a:path>
              <a:path w="1094104" h="1094739">
                <a:moveTo>
                  <a:pt x="167220" y="1054100"/>
                </a:moveTo>
                <a:lnTo>
                  <a:pt x="163830" y="1054100"/>
                </a:lnTo>
                <a:lnTo>
                  <a:pt x="162890" y="1052829"/>
                </a:lnTo>
                <a:lnTo>
                  <a:pt x="167220" y="1054100"/>
                </a:lnTo>
                <a:close/>
              </a:path>
              <a:path w="1094104" h="1094739">
                <a:moveTo>
                  <a:pt x="1013940" y="1056639"/>
                </a:moveTo>
                <a:lnTo>
                  <a:pt x="906399" y="1056639"/>
                </a:lnTo>
                <a:lnTo>
                  <a:pt x="915327" y="1055370"/>
                </a:lnTo>
                <a:lnTo>
                  <a:pt x="922235" y="1055370"/>
                </a:lnTo>
                <a:lnTo>
                  <a:pt x="930897" y="1052829"/>
                </a:lnTo>
                <a:lnTo>
                  <a:pt x="929957" y="1054100"/>
                </a:lnTo>
                <a:lnTo>
                  <a:pt x="1017308" y="1054100"/>
                </a:lnTo>
                <a:lnTo>
                  <a:pt x="1015466" y="1055370"/>
                </a:lnTo>
                <a:lnTo>
                  <a:pt x="1013940" y="105663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华文楷体" panose="02010600040101010101" charset="-122"/>
                <a:cs typeface="华文楷体" panose="02010600040101010101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1356" y="6358639"/>
            <a:ext cx="8254538" cy="2746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5867400"/>
            <a:ext cx="9144000" cy="990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6777228" y="3626358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5">
                <a:moveTo>
                  <a:pt x="0" y="0"/>
                </a:moveTo>
                <a:lnTo>
                  <a:pt x="252983" y="0"/>
                </a:lnTo>
              </a:path>
            </a:pathLst>
          </a:custGeom>
          <a:ln w="16763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1796795" y="3626358"/>
            <a:ext cx="283845" cy="0"/>
          </a:xfrm>
          <a:custGeom>
            <a:avLst/>
            <a:gdLst/>
            <a:ahLst/>
            <a:cxnLst/>
            <a:rect l="l" t="t" r="r" b="b"/>
            <a:pathLst>
              <a:path w="283844">
                <a:moveTo>
                  <a:pt x="0" y="0"/>
                </a:moveTo>
                <a:lnTo>
                  <a:pt x="283464" y="0"/>
                </a:lnTo>
              </a:path>
            </a:pathLst>
          </a:custGeom>
          <a:ln w="16763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3820667" y="3444240"/>
            <a:ext cx="2882265" cy="337185"/>
          </a:xfrm>
          <a:custGeom>
            <a:avLst/>
            <a:gdLst/>
            <a:ahLst/>
            <a:cxnLst/>
            <a:rect l="l" t="t" r="r" b="b"/>
            <a:pathLst>
              <a:path w="2882265" h="337185">
                <a:moveTo>
                  <a:pt x="2714243" y="336804"/>
                </a:moveTo>
                <a:lnTo>
                  <a:pt x="0" y="336804"/>
                </a:lnTo>
                <a:lnTo>
                  <a:pt x="0" y="0"/>
                </a:lnTo>
                <a:lnTo>
                  <a:pt x="2714243" y="0"/>
                </a:lnTo>
                <a:lnTo>
                  <a:pt x="2881884" y="169163"/>
                </a:lnTo>
                <a:lnTo>
                  <a:pt x="2714243" y="336804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2115311" y="3444240"/>
            <a:ext cx="2882265" cy="337185"/>
          </a:xfrm>
          <a:custGeom>
            <a:avLst/>
            <a:gdLst/>
            <a:ahLst/>
            <a:cxnLst/>
            <a:rect l="l" t="t" r="r" b="b"/>
            <a:pathLst>
              <a:path w="2882265" h="337185">
                <a:moveTo>
                  <a:pt x="2881884" y="336804"/>
                </a:moveTo>
                <a:lnTo>
                  <a:pt x="167639" y="336804"/>
                </a:lnTo>
                <a:lnTo>
                  <a:pt x="0" y="169163"/>
                </a:lnTo>
                <a:lnTo>
                  <a:pt x="167639" y="0"/>
                </a:lnTo>
                <a:lnTo>
                  <a:pt x="2881884" y="0"/>
                </a:lnTo>
                <a:lnTo>
                  <a:pt x="2881884" y="336804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2080260" y="3471671"/>
            <a:ext cx="4697095" cy="283845"/>
          </a:xfrm>
          <a:custGeom>
            <a:avLst/>
            <a:gdLst/>
            <a:ahLst/>
            <a:cxnLst/>
            <a:rect l="l" t="t" r="r" b="b"/>
            <a:pathLst>
              <a:path w="4697095" h="283845">
                <a:moveTo>
                  <a:pt x="0" y="0"/>
                </a:moveTo>
                <a:lnTo>
                  <a:pt x="4696968" y="0"/>
                </a:lnTo>
                <a:lnTo>
                  <a:pt x="4696968" y="283463"/>
                </a:lnTo>
                <a:lnTo>
                  <a:pt x="0" y="283463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1356" y="6358639"/>
            <a:ext cx="8254538" cy="2746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2668" y="482256"/>
            <a:ext cx="8198662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chemeClr val="tx1"/>
                </a:solidFill>
                <a:latin typeface="华文楷体" panose="02010600040101010101" charset="-122"/>
                <a:cs typeface="华文楷体" panose="02010600040101010101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6945" y="1283474"/>
            <a:ext cx="8130108" cy="3844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.xml"/><Relationship Id="rId2" Type="http://schemas.openxmlformats.org/officeDocument/2006/relationships/image" Target="../media/image9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hyperlink" Target="http://www.ttco.cn/" TargetMode="External"/><Relationship Id="rId3" Type="http://schemas.openxmlformats.org/officeDocument/2006/relationships/hyperlink" Target="https://cspi.chinatrc.com.cn/%23/" TargetMode="External"/><Relationship Id="rId2" Type="http://schemas.openxmlformats.org/officeDocument/2006/relationships/image" Target="../media/image11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9044" y="1447292"/>
            <a:ext cx="6611620" cy="1490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lang="zh-CN" sz="3200" u="none" dirty="0"/>
              <a:t>央企</a:t>
            </a:r>
            <a:r>
              <a:rPr lang="en-US" altLang="zh-CN" sz="3200" u="none" dirty="0"/>
              <a:t>+</a:t>
            </a:r>
            <a:r>
              <a:rPr sz="3200" u="none" dirty="0"/>
              <a:t>国企信托</a:t>
            </a:r>
            <a:r>
              <a:rPr sz="3200" u="none" spc="-5" dirty="0"/>
              <a:t>-</a:t>
            </a:r>
            <a:r>
              <a:rPr lang="zh-CN" sz="3200" u="none" spc="-5" dirty="0"/>
              <a:t>淄博淄川</a:t>
            </a:r>
            <a:r>
              <a:rPr sz="3200" u="none" dirty="0"/>
              <a:t>集合资金信托计划</a:t>
            </a:r>
            <a:r>
              <a:rPr lang="zh-CN" sz="3200" u="none" dirty="0"/>
              <a:t>（首次融资非标</a:t>
            </a:r>
            <a:r>
              <a:rPr lang="en-US" altLang="zh-CN" sz="3200" u="none" dirty="0"/>
              <a:t>+</a:t>
            </a:r>
            <a:r>
              <a:rPr lang="zh-CN" altLang="en-US" sz="3200" u="none" dirty="0"/>
              <a:t>足额抵押物</a:t>
            </a:r>
            <a:r>
              <a:rPr lang="zh-CN" sz="3200" u="none" dirty="0"/>
              <a:t>）</a:t>
            </a:r>
            <a:endParaRPr sz="3200"/>
          </a:p>
          <a:p>
            <a:pPr algn="ctr">
              <a:lnSpc>
                <a:spcPct val="100000"/>
              </a:lnSpc>
            </a:pPr>
            <a:r>
              <a:rPr sz="3200" u="none" dirty="0"/>
              <a:t>推介材料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4045394" y="3304628"/>
            <a:ext cx="10064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华文楷体" panose="02010600040101010101" charset="-122"/>
                <a:cs typeface="华文楷体" panose="02010600040101010101" charset="-122"/>
              </a:rPr>
              <a:t>202</a:t>
            </a:r>
            <a:r>
              <a:rPr sz="1800" spc="360" dirty="0">
                <a:solidFill>
                  <a:srgbClr val="FFFFFF"/>
                </a:solidFill>
                <a:latin typeface="华文楷体" panose="02010600040101010101" charset="-122"/>
                <a:cs typeface="华文楷体" panose="02010600040101010101" charset="-122"/>
              </a:rPr>
              <a:t> </a:t>
            </a:r>
            <a:r>
              <a:rPr sz="1800" dirty="0">
                <a:solidFill>
                  <a:srgbClr val="FFFFFF"/>
                </a:solidFill>
                <a:latin typeface="华文楷体" panose="02010600040101010101" charset="-122"/>
                <a:cs typeface="华文楷体" panose="02010600040101010101" charset="-122"/>
              </a:rPr>
              <a:t>年4</a:t>
            </a:r>
            <a:r>
              <a:rPr sz="1800" spc="-1655" dirty="0">
                <a:solidFill>
                  <a:srgbClr val="FFFFFF"/>
                </a:solidFill>
                <a:latin typeface="华文楷体" panose="02010600040101010101" charset="-122"/>
                <a:cs typeface="华文楷体" panose="02010600040101010101" charset="-122"/>
              </a:rPr>
              <a:t>月</a:t>
            </a:r>
            <a:endParaRPr sz="1800">
              <a:latin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33787" y="2222817"/>
            <a:ext cx="1589405" cy="153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z="6000" dirty="0">
                <a:solidFill>
                  <a:srgbClr val="FFFFFF"/>
                </a:solidFill>
                <a:latin typeface="华文行楷" panose="02010800040101010101" charset="-122"/>
                <a:cs typeface="华文行楷" panose="02010800040101010101" charset="-122"/>
              </a:rPr>
              <a:t>致谢</a:t>
            </a:r>
            <a:endParaRPr sz="6000">
              <a:latin typeface="华文行楷" panose="02010800040101010101" charset="-122"/>
              <a:cs typeface="华文行楷" panose="02010800040101010101" charset="-122"/>
            </a:endParaRPr>
          </a:p>
          <a:p>
            <a:pPr marL="12700">
              <a:lnSpc>
                <a:spcPct val="100000"/>
              </a:lnSpc>
              <a:spcBef>
                <a:spcPts val="2495"/>
              </a:spcBef>
              <a:tabLst>
                <a:tab pos="1062355" algn="l"/>
              </a:tabLst>
            </a:pPr>
            <a:r>
              <a:rPr sz="1800" b="1" spc="-5" dirty="0">
                <a:solidFill>
                  <a:srgbClr val="FFFFFF"/>
                </a:solidFill>
                <a:latin typeface="Segoe Print" panose="02000600000000000000"/>
                <a:cs typeface="Segoe Print" panose="02000600000000000000"/>
              </a:rPr>
              <a:t>THAN</a:t>
            </a:r>
            <a:r>
              <a:rPr sz="1800" b="1" dirty="0">
                <a:solidFill>
                  <a:srgbClr val="FFFFFF"/>
                </a:solidFill>
                <a:latin typeface="Segoe Print" panose="02000600000000000000"/>
                <a:cs typeface="Segoe Print" panose="02000600000000000000"/>
              </a:rPr>
              <a:t>K	YOU</a:t>
            </a:r>
            <a:endParaRPr sz="1800">
              <a:latin typeface="Segoe Print" panose="02000600000000000000"/>
              <a:cs typeface="Segoe Print" panose="0200060000000000000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163055"/>
            <a:ext cx="9144000" cy="69494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87362" y="925512"/>
            <a:ext cx="8171180" cy="0"/>
          </a:xfrm>
          <a:custGeom>
            <a:avLst/>
            <a:gdLst/>
            <a:ahLst/>
            <a:cxnLst/>
            <a:rect l="l" t="t" r="r" b="b"/>
            <a:pathLst>
              <a:path w="8171180">
                <a:moveTo>
                  <a:pt x="0" y="0"/>
                </a:moveTo>
                <a:lnTo>
                  <a:pt x="8170862" y="0"/>
                </a:lnTo>
              </a:path>
            </a:pathLst>
          </a:custGeom>
          <a:ln w="19050">
            <a:solidFill>
              <a:srgbClr val="F9C02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14451" y="449402"/>
            <a:ext cx="635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华文楷体" panose="02010600040101010101" charset="-122"/>
                <a:cs typeface="华文楷体" panose="02010600040101010101" charset="-122"/>
              </a:rPr>
              <a:t>目</a:t>
            </a:r>
            <a:r>
              <a:rPr sz="2400" b="1" spc="-5" dirty="0">
                <a:latin typeface="华文楷体" panose="02010600040101010101" charset="-122"/>
                <a:cs typeface="华文楷体" panose="02010600040101010101" charset="-122"/>
              </a:rPr>
              <a:t>录</a:t>
            </a:r>
            <a:endParaRPr sz="2400">
              <a:latin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59650" y="1746698"/>
            <a:ext cx="434267" cy="5025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263849" y="1784184"/>
            <a:ext cx="1739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1</a:t>
            </a:r>
            <a:endParaRPr sz="21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711447" y="1770329"/>
            <a:ext cx="162877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u="none" dirty="0">
                <a:solidFill>
                  <a:srgbClr val="001F5F"/>
                </a:solidFill>
              </a:rPr>
              <a:t>信托产品概</a:t>
            </a:r>
            <a:r>
              <a:rPr sz="2100" u="none" spc="-5" dirty="0">
                <a:solidFill>
                  <a:srgbClr val="001F5F"/>
                </a:solidFill>
              </a:rPr>
              <a:t>况</a:t>
            </a:r>
            <a:endParaRPr sz="2100"/>
          </a:p>
        </p:txBody>
      </p:sp>
      <p:sp>
        <p:nvSpPr>
          <p:cNvPr id="8" name="object 8"/>
          <p:cNvSpPr/>
          <p:nvPr/>
        </p:nvSpPr>
        <p:spPr>
          <a:xfrm>
            <a:off x="3153640" y="3288712"/>
            <a:ext cx="435936" cy="4992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265335" y="3323031"/>
            <a:ext cx="233680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2755" algn="l"/>
              </a:tabLst>
            </a:pPr>
            <a:r>
              <a:rPr sz="210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3	</a:t>
            </a:r>
            <a:r>
              <a:rPr sz="2100" b="1" dirty="0">
                <a:solidFill>
                  <a:srgbClr val="001F5F"/>
                </a:solidFill>
                <a:latin typeface="华文楷体" panose="02010600040101010101" charset="-122"/>
                <a:cs typeface="华文楷体" panose="02010600040101010101" charset="-122"/>
              </a:rPr>
              <a:t>投资者权益保</a:t>
            </a:r>
            <a:r>
              <a:rPr sz="2100" b="1" spc="-5" dirty="0">
                <a:solidFill>
                  <a:srgbClr val="001F5F"/>
                </a:solidFill>
                <a:latin typeface="华文楷体" panose="02010600040101010101" charset="-122"/>
                <a:cs typeface="华文楷体" panose="02010600040101010101" charset="-122"/>
              </a:rPr>
              <a:t>护</a:t>
            </a:r>
            <a:endParaRPr sz="2100">
              <a:latin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59650" y="2488441"/>
            <a:ext cx="434267" cy="498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263849" y="2525928"/>
            <a:ext cx="1739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2</a:t>
            </a:r>
            <a:endParaRPr sz="21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11447" y="2510434"/>
            <a:ext cx="109410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>
                <a:solidFill>
                  <a:srgbClr val="001F5F"/>
                </a:solidFill>
                <a:latin typeface="华文楷体" panose="02010600040101010101" charset="-122"/>
                <a:cs typeface="华文楷体" panose="02010600040101010101" charset="-122"/>
              </a:rPr>
              <a:t>项目亮</a:t>
            </a:r>
            <a:r>
              <a:rPr sz="2100" b="1" spc="-5" dirty="0">
                <a:solidFill>
                  <a:srgbClr val="001F5F"/>
                </a:solidFill>
                <a:latin typeface="华文楷体" panose="02010600040101010101" charset="-122"/>
                <a:cs typeface="华文楷体" panose="02010600040101010101" charset="-122"/>
              </a:rPr>
              <a:t>点</a:t>
            </a:r>
            <a:endParaRPr sz="2100">
              <a:latin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2612" y="2829877"/>
            <a:ext cx="3731895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9900" b="0" u="none" spc="217" baseline="-14000" dirty="0">
                <a:solidFill>
                  <a:srgbClr val="4471C4"/>
                </a:solidFill>
                <a:latin typeface="Trebuchet MS" panose="020B0603020202020204"/>
                <a:cs typeface="Trebuchet MS" panose="020B0603020202020204"/>
              </a:rPr>
              <a:t>01</a:t>
            </a:r>
            <a:r>
              <a:rPr sz="9900" b="0" u="none" spc="397" baseline="-14000" dirty="0">
                <a:solidFill>
                  <a:srgbClr val="4471C4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3200" u="none" dirty="0">
                <a:solidFill>
                  <a:srgbClr val="4471C4"/>
                </a:solidFill>
              </a:rPr>
              <a:t>信托产品概况</a:t>
            </a:r>
            <a:endParaRPr sz="32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61859" y="3110483"/>
            <a:ext cx="1882139" cy="962025"/>
          </a:xfrm>
          <a:custGeom>
            <a:avLst/>
            <a:gdLst/>
            <a:ahLst/>
            <a:cxnLst/>
            <a:rect l="l" t="t" r="r" b="b"/>
            <a:pathLst>
              <a:path w="1882140" h="962025">
                <a:moveTo>
                  <a:pt x="1882140" y="961644"/>
                </a:moveTo>
                <a:lnTo>
                  <a:pt x="480060" y="961644"/>
                </a:lnTo>
                <a:lnTo>
                  <a:pt x="0" y="480060"/>
                </a:lnTo>
                <a:lnTo>
                  <a:pt x="480060" y="0"/>
                </a:lnTo>
                <a:lnTo>
                  <a:pt x="1882140" y="0"/>
                </a:lnTo>
                <a:lnTo>
                  <a:pt x="1882140" y="961644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163055"/>
            <a:ext cx="9144000" cy="69494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051" y="456387"/>
            <a:ext cx="33839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dirty="0"/>
              <a:t>信托产品概况</a:t>
            </a:r>
            <a:r>
              <a:rPr b="0" u="none" dirty="0">
                <a:latin typeface="Arial" panose="020B0604020202020204"/>
                <a:cs typeface="Arial" panose="020B0604020202020204"/>
              </a:rPr>
              <a:t>—</a:t>
            </a:r>
            <a:r>
              <a:rPr u="none" dirty="0"/>
              <a:t>产品要</a:t>
            </a:r>
            <a:r>
              <a:rPr u="none" spc="-5" dirty="0"/>
              <a:t>素</a:t>
            </a:r>
            <a:endParaRPr u="none" spc="-5" dirty="0"/>
          </a:p>
        </p:txBody>
      </p:sp>
      <p:sp>
        <p:nvSpPr>
          <p:cNvPr id="4" name="object 4"/>
          <p:cNvSpPr/>
          <p:nvPr/>
        </p:nvSpPr>
        <p:spPr>
          <a:xfrm>
            <a:off x="1973579" y="3214116"/>
            <a:ext cx="6906895" cy="326390"/>
          </a:xfrm>
          <a:custGeom>
            <a:avLst/>
            <a:gdLst/>
            <a:ahLst/>
            <a:cxnLst/>
            <a:rect l="l" t="t" r="r" b="b"/>
            <a:pathLst>
              <a:path w="6906895" h="326389">
                <a:moveTo>
                  <a:pt x="0" y="0"/>
                </a:moveTo>
                <a:lnTo>
                  <a:pt x="6906768" y="0"/>
                </a:lnTo>
                <a:lnTo>
                  <a:pt x="6906768" y="326135"/>
                </a:lnTo>
                <a:lnTo>
                  <a:pt x="0" y="326135"/>
                </a:lnTo>
                <a:lnTo>
                  <a:pt x="0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973579" y="5273040"/>
            <a:ext cx="6906895" cy="373380"/>
          </a:xfrm>
          <a:custGeom>
            <a:avLst/>
            <a:gdLst/>
            <a:ahLst/>
            <a:cxnLst/>
            <a:rect l="l" t="t" r="r" b="b"/>
            <a:pathLst>
              <a:path w="6906895" h="373379">
                <a:moveTo>
                  <a:pt x="0" y="0"/>
                </a:moveTo>
                <a:lnTo>
                  <a:pt x="6906768" y="0"/>
                </a:lnTo>
                <a:lnTo>
                  <a:pt x="6906768" y="373379"/>
                </a:lnTo>
                <a:lnTo>
                  <a:pt x="0" y="373379"/>
                </a:lnTo>
                <a:lnTo>
                  <a:pt x="0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973579" y="5646420"/>
            <a:ext cx="6906895" cy="530860"/>
          </a:xfrm>
          <a:custGeom>
            <a:avLst/>
            <a:gdLst/>
            <a:ahLst/>
            <a:cxnLst/>
            <a:rect l="l" t="t" r="r" b="b"/>
            <a:pathLst>
              <a:path w="6906895" h="530860">
                <a:moveTo>
                  <a:pt x="0" y="0"/>
                </a:moveTo>
                <a:lnTo>
                  <a:pt x="6906768" y="0"/>
                </a:lnTo>
                <a:lnTo>
                  <a:pt x="6906768" y="530351"/>
                </a:lnTo>
                <a:lnTo>
                  <a:pt x="0" y="530351"/>
                </a:lnTo>
                <a:lnTo>
                  <a:pt x="0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69970" y="3321684"/>
            <a:ext cx="69849" cy="1079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93970" y="3321684"/>
            <a:ext cx="69849" cy="1079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712970" y="5405120"/>
            <a:ext cx="69849" cy="1079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735694" y="5708015"/>
            <a:ext cx="177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楷体" panose="02010609060101010101" charset="-122"/>
                <a:cs typeface="楷体" panose="02010609060101010101" charset="-122"/>
              </a:rPr>
              <a:t>；</a:t>
            </a:r>
            <a:endParaRPr sz="12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950970" y="5948045"/>
            <a:ext cx="69849" cy="1079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12" name="object 12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271145" y="915987"/>
          <a:ext cx="8621395" cy="5267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6720"/>
                <a:gridCol w="6905625"/>
              </a:tblGrid>
              <a:tr h="3328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项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目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9C02C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D627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zh-CN" sz="1200" b="1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央企</a:t>
                      </a:r>
                      <a:r>
                        <a:rPr lang="en-US" altLang="zh-CN" sz="1200" b="1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+</a:t>
                      </a:r>
                      <a:r>
                        <a:rPr sz="1200" b="1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国企信托—</a:t>
                      </a:r>
                      <a:r>
                        <a:rPr lang="zh-CN" sz="1200" b="1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淄川</a:t>
                      </a:r>
                      <a:r>
                        <a:rPr sz="1200" b="1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集合资金信托计</a:t>
                      </a:r>
                      <a:r>
                        <a:rPr sz="1200" b="1" spc="-5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划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609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9C02C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信托机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构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D627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dirty="0">
                          <a:latin typeface="华文楷体" panose="02010600040101010101" charset="-122"/>
                          <a:cs typeface="华文楷体" panose="02010600040101010101" charset="-122"/>
                          <a:sym typeface="+mn-ea"/>
                        </a:rPr>
                        <a:t>央企+</a:t>
                      </a:r>
                      <a:r>
                        <a:rPr sz="1200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国企信托有限公司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  <a:tr h="325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产品类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型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D627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固定收益类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  <a:tr h="325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信托规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模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D627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200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1.5</a:t>
                      </a:r>
                      <a:r>
                        <a:rPr sz="1200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亿元（以实际募集规模为准）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认购起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点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D627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200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30</a:t>
                      </a:r>
                      <a:r>
                        <a:rPr sz="1200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万元人民币，以</a:t>
                      </a:r>
                      <a:r>
                        <a:rPr sz="1200" spc="-5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 </a:t>
                      </a:r>
                      <a:r>
                        <a:rPr sz="1200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1万为整数倍增加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信托期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限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D627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24个月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  <a:tr h="325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业绩比较基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准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D627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en-US"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30</a:t>
                      </a:r>
                      <a:r>
                        <a:rPr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万以上~300万，7.</a:t>
                      </a:r>
                      <a:r>
                        <a:rPr lang="en-US"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r>
                        <a:rPr lang="en-US" sz="1200" spc="-5" dirty="0">
                          <a:latin typeface="楷体" panose="02010609060101010101" charset="-122"/>
                          <a:cs typeface="楷体" panose="02010609060101010101" charset="-122"/>
                        </a:rPr>
                        <a:t>%</a:t>
                      </a:r>
                      <a:r>
                        <a:rPr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/年；300万以上，7.</a:t>
                      </a:r>
                      <a:r>
                        <a:rPr lang="en-US"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3%</a:t>
                      </a:r>
                      <a:r>
                        <a:rPr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/年；</a:t>
                      </a:r>
                      <a:r>
                        <a:rPr lang="zh-CN"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（合同收益</a:t>
                      </a:r>
                      <a:r>
                        <a:rPr lang="en-US" altLang="zh-CN"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7.1%</a:t>
                      </a:r>
                      <a:r>
                        <a:rPr lang="zh-CN" altLang="en-US"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，差额收益</a:t>
                      </a:r>
                      <a:r>
                        <a:rPr lang="en-US" altLang="zh-CN"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15</a:t>
                      </a:r>
                      <a:r>
                        <a:rPr lang="zh-CN" altLang="en-US"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个工作日补齐</a:t>
                      </a:r>
                      <a:r>
                        <a:rPr lang="zh-CN"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）</a:t>
                      </a:r>
                      <a:endParaRPr lang="zh-CN" sz="1200" dirty="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产品风险等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级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D627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R</a:t>
                      </a:r>
                      <a:r>
                        <a:rPr lang="en-US" sz="1200" dirty="0">
                          <a:latin typeface="华文楷体" panose="02010600040101010101" charset="-122"/>
                          <a:cs typeface="华文楷体" panose="02010600040101010101" charset="-122"/>
                        </a:rPr>
                        <a:t>2</a:t>
                      </a:r>
                      <a:endParaRPr lang="en-US" sz="1200" dirty="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  <a:tr h="325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收益分配方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式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D627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每年</a:t>
                      </a:r>
                      <a:r>
                        <a:rPr lang="en-US"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12.11</a:t>
                      </a:r>
                      <a:r>
                        <a:rPr lang="zh-CN" altLang="en-US"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付息</a:t>
                      </a:r>
                      <a:endParaRPr lang="zh-CN" altLang="en-US" sz="1200" dirty="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保（托）管机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构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D627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  <a:tr h="4337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担保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方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137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D6276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20066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川泰建设唯一股东及实际控制人为淄博市淄川区国有资产管理局</a:t>
                      </a:r>
                      <a:r>
                        <a:rPr lang="zh-CN"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，主要负责</a:t>
                      </a:r>
                      <a:r>
                        <a:rPr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淄博市淄川区基础设施的投融资及建设管理工作，作为区域内</a:t>
                      </a:r>
                      <a:r>
                        <a:rPr lang="zh-CN"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重要平台</a:t>
                      </a:r>
                      <a:r>
                        <a:rPr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，经营情况较好。在建项目包括赵瓦苗圃景观工程、高新技术创业服务中心等。截至2022年3月末，资产总额239,512.44万元</a:t>
                      </a:r>
                      <a:r>
                        <a:rPr lang="zh-CN"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，</a:t>
                      </a:r>
                      <a:r>
                        <a:rPr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资产负债率60.27%。</a:t>
                      </a:r>
                      <a:endParaRPr sz="1200" dirty="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融资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方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D627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般阳城资</a:t>
                      </a:r>
                      <a:r>
                        <a:rPr lang="en-US"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 </a:t>
                      </a:r>
                      <a:r>
                        <a:rPr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资产总额1,143,789.29万元，所有者权益472,699.00万元；资产负债率58.67%。作为淄博市淄川区重要的基础设施建设主体，资产结构较好，主营业务突出；作为AA级发债主体，资信状况良好，再融资渠道畅通</a:t>
                      </a:r>
                      <a:r>
                        <a:rPr lang="zh-CN"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，偿债能力强</a:t>
                      </a:r>
                      <a:r>
                        <a:rPr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。</a:t>
                      </a:r>
                      <a:endParaRPr sz="1200" dirty="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  <a:tr h="3733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信托目的/资金用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途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D627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200" dirty="0">
                          <a:latin typeface="楷体" panose="02010609060101010101" charset="-122"/>
                          <a:cs typeface="楷体" panose="02010609060101010101" charset="-122"/>
                        </a:rPr>
                        <a:t>以受托人名义按照1:1.1723的比例受让川泰建设持有的债务方为般阳城资的账面价值不超过17,584.50万元的债权</a:t>
                      </a:r>
                      <a:endParaRPr sz="1200" dirty="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增信措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华文楷体" panose="02010600040101010101" charset="-122"/>
                          <a:cs typeface="华文楷体" panose="02010600040101010101" charset="-122"/>
                        </a:rPr>
                        <a:t>施</a:t>
                      </a:r>
                      <a:endParaRPr sz="1200">
                        <a:latin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D6276"/>
                    </a:solidFill>
                  </a:tcPr>
                </a:tc>
                <a:tc>
                  <a:txBody>
                    <a:bodyPr/>
                    <a:lstStyle/>
                    <a:p>
                      <a:pPr marL="221615" indent="-153035">
                        <a:lnSpc>
                          <a:spcPct val="100000"/>
                        </a:lnSpc>
                        <a:spcBef>
                          <a:spcPts val="580"/>
                        </a:spcBef>
                        <a:buSzPct val="92000"/>
                        <a:buAutoNum type="arabicPeriod"/>
                        <a:tabLst>
                          <a:tab pos="221615" algn="l"/>
                        </a:tabLst>
                      </a:pPr>
                      <a:r>
                        <a:rPr sz="1200">
                          <a:latin typeface="楷体" panose="02010609060101010101" charset="-122"/>
                          <a:cs typeface="楷体" panose="02010609060101010101" charset="-122"/>
                        </a:rPr>
                        <a:t>川泰建设为般阳城资按期清偿债务提供连带责任保证担保；</a:t>
                      </a:r>
                      <a:endParaRPr sz="12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 marL="221615" indent="-153035">
                        <a:lnSpc>
                          <a:spcPct val="100000"/>
                        </a:lnSpc>
                        <a:spcBef>
                          <a:spcPts val="580"/>
                        </a:spcBef>
                        <a:buSzPct val="92000"/>
                        <a:buAutoNum type="arabicPeriod"/>
                        <a:tabLst>
                          <a:tab pos="221615" algn="l"/>
                        </a:tabLst>
                      </a:pPr>
                      <a:r>
                        <a:rPr sz="1200">
                          <a:latin typeface="楷体" panose="02010609060101010101" charset="-122"/>
                          <a:cs typeface="楷体" panose="02010609060101010101" charset="-122"/>
                        </a:rPr>
                        <a:t>般阳城资以其持有的</a:t>
                      </a:r>
                      <a:r>
                        <a:rPr lang="zh-CN" sz="1200">
                          <a:latin typeface="楷体" panose="02010609060101010101" charset="-122"/>
                          <a:cs typeface="楷体" panose="02010609060101010101" charset="-122"/>
                        </a:rPr>
                        <a:t>价值</a:t>
                      </a:r>
                      <a:r>
                        <a:rPr lang="en-US" altLang="zh-CN" sz="1200">
                          <a:latin typeface="楷体" panose="02010609060101010101" charset="-122"/>
                          <a:cs typeface="楷体" panose="02010609060101010101" charset="-122"/>
                        </a:rPr>
                        <a:t>22505</a:t>
                      </a:r>
                      <a:r>
                        <a:rPr lang="zh-CN" altLang="en-US" sz="1200">
                          <a:latin typeface="楷体" panose="02010609060101010101" charset="-122"/>
                          <a:cs typeface="楷体" panose="02010609060101010101" charset="-122"/>
                        </a:rPr>
                        <a:t>万元的</a:t>
                      </a:r>
                      <a:r>
                        <a:rPr sz="1200">
                          <a:latin typeface="楷体" panose="02010609060101010101" charset="-122"/>
                          <a:cs typeface="楷体" panose="02010609060101010101" charset="-122"/>
                        </a:rPr>
                        <a:t>国有土地使用权提供抵押担保。</a:t>
                      </a:r>
                      <a:endParaRPr sz="12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163055"/>
            <a:ext cx="9144000" cy="69494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87362" y="925512"/>
            <a:ext cx="8171180" cy="0"/>
          </a:xfrm>
          <a:custGeom>
            <a:avLst/>
            <a:gdLst/>
            <a:ahLst/>
            <a:cxnLst/>
            <a:rect l="l" t="t" r="r" b="b"/>
            <a:pathLst>
              <a:path w="8171180">
                <a:moveTo>
                  <a:pt x="0" y="0"/>
                </a:moveTo>
                <a:lnTo>
                  <a:pt x="8170862" y="0"/>
                </a:lnTo>
              </a:path>
            </a:pathLst>
          </a:custGeom>
          <a:ln w="19050">
            <a:solidFill>
              <a:srgbClr val="F9C02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53491" y="456387"/>
            <a:ext cx="33839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dirty="0"/>
              <a:t>信托产品概况</a:t>
            </a:r>
            <a:r>
              <a:rPr b="0" u="none" dirty="0">
                <a:latin typeface="Arial" panose="020B0604020202020204"/>
                <a:cs typeface="Arial" panose="020B0604020202020204"/>
              </a:rPr>
              <a:t>—</a:t>
            </a:r>
            <a:r>
              <a:rPr u="none" dirty="0"/>
              <a:t>交易结</a:t>
            </a:r>
            <a:r>
              <a:rPr u="none" spc="-5" dirty="0"/>
              <a:t>构</a:t>
            </a:r>
            <a:endParaRPr u="none"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2462453" y="3311144"/>
            <a:ext cx="711200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CN" sz="1200">
                <a:latin typeface="楷体" panose="02010609060101010101" charset="-122"/>
                <a:cs typeface="楷体" panose="02010609060101010101" charset="-122"/>
              </a:rPr>
              <a:t>认购</a:t>
            </a:r>
            <a:endParaRPr lang="zh-CN" sz="12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43336" y="2590596"/>
            <a:ext cx="368300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CN" sz="1200">
                <a:latin typeface="楷体" panose="02010609060101010101" charset="-122"/>
                <a:cs typeface="楷体" panose="02010609060101010101" charset="-122"/>
              </a:rPr>
              <a:t>设立</a:t>
            </a:r>
            <a:endParaRPr lang="zh-CN" sz="12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41575" y="3748405"/>
            <a:ext cx="916305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CN" sz="1200" dirty="0">
                <a:latin typeface="楷体" panose="02010609060101010101" charset="-122"/>
                <a:cs typeface="楷体" panose="02010609060101010101" charset="-122"/>
              </a:rPr>
              <a:t>还本付息</a:t>
            </a:r>
            <a:endParaRPr lang="zh-CN" sz="1200" dirty="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216476" y="2144026"/>
            <a:ext cx="76200" cy="1256665"/>
          </a:xfrm>
          <a:custGeom>
            <a:avLst/>
            <a:gdLst/>
            <a:ahLst/>
            <a:cxnLst/>
            <a:rect l="l" t="t" r="r" b="b"/>
            <a:pathLst>
              <a:path w="76200" h="1256664">
                <a:moveTo>
                  <a:pt x="42862" y="1199019"/>
                </a:moveTo>
                <a:lnTo>
                  <a:pt x="33337" y="1199019"/>
                </a:lnTo>
                <a:lnTo>
                  <a:pt x="33337" y="0"/>
                </a:lnTo>
                <a:lnTo>
                  <a:pt x="42862" y="0"/>
                </a:lnTo>
                <a:lnTo>
                  <a:pt x="42862" y="1199019"/>
                </a:lnTo>
                <a:close/>
              </a:path>
              <a:path w="76200" h="1256664">
                <a:moveTo>
                  <a:pt x="38100" y="1256169"/>
                </a:moveTo>
                <a:lnTo>
                  <a:pt x="0" y="1179969"/>
                </a:lnTo>
                <a:lnTo>
                  <a:pt x="33337" y="1179969"/>
                </a:lnTo>
                <a:lnTo>
                  <a:pt x="33337" y="1199019"/>
                </a:lnTo>
                <a:lnTo>
                  <a:pt x="66675" y="1199019"/>
                </a:lnTo>
                <a:lnTo>
                  <a:pt x="38100" y="1256169"/>
                </a:lnTo>
                <a:close/>
              </a:path>
              <a:path w="76200" h="1256664">
                <a:moveTo>
                  <a:pt x="66675" y="1199019"/>
                </a:moveTo>
                <a:lnTo>
                  <a:pt x="42862" y="1199019"/>
                </a:lnTo>
                <a:lnTo>
                  <a:pt x="42862" y="1179969"/>
                </a:lnTo>
                <a:lnTo>
                  <a:pt x="76200" y="1179969"/>
                </a:lnTo>
                <a:lnTo>
                  <a:pt x="66675" y="11990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209745" y="3862298"/>
            <a:ext cx="76200" cy="1170940"/>
          </a:xfrm>
          <a:custGeom>
            <a:avLst/>
            <a:gdLst/>
            <a:ahLst/>
            <a:cxnLst/>
            <a:rect l="l" t="t" r="r" b="b"/>
            <a:pathLst>
              <a:path w="76200" h="1170939">
                <a:moveTo>
                  <a:pt x="33337" y="76200"/>
                </a:moveTo>
                <a:lnTo>
                  <a:pt x="0" y="76200"/>
                </a:lnTo>
                <a:lnTo>
                  <a:pt x="38100" y="0"/>
                </a:lnTo>
                <a:lnTo>
                  <a:pt x="66675" y="57150"/>
                </a:lnTo>
                <a:lnTo>
                  <a:pt x="33337" y="57150"/>
                </a:lnTo>
                <a:lnTo>
                  <a:pt x="33337" y="76200"/>
                </a:lnTo>
                <a:close/>
              </a:path>
              <a:path w="76200" h="1170939">
                <a:moveTo>
                  <a:pt x="42862" y="1170749"/>
                </a:moveTo>
                <a:lnTo>
                  <a:pt x="33337" y="1170749"/>
                </a:lnTo>
                <a:lnTo>
                  <a:pt x="33337" y="57150"/>
                </a:lnTo>
                <a:lnTo>
                  <a:pt x="42862" y="57150"/>
                </a:lnTo>
                <a:lnTo>
                  <a:pt x="42862" y="1170749"/>
                </a:lnTo>
                <a:close/>
              </a:path>
              <a:path w="76200" h="1170939">
                <a:moveTo>
                  <a:pt x="76200" y="76200"/>
                </a:moveTo>
                <a:lnTo>
                  <a:pt x="42862" y="76200"/>
                </a:lnTo>
                <a:lnTo>
                  <a:pt x="42862" y="57150"/>
                </a:lnTo>
                <a:lnTo>
                  <a:pt x="66675" y="57150"/>
                </a:lnTo>
                <a:lnTo>
                  <a:pt x="762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20938" y="3552507"/>
            <a:ext cx="1339215" cy="76200"/>
          </a:xfrm>
          <a:custGeom>
            <a:avLst/>
            <a:gdLst/>
            <a:ahLst/>
            <a:cxnLst/>
            <a:rect l="l" t="t" r="r" b="b"/>
            <a:pathLst>
              <a:path w="1339214" h="76200">
                <a:moveTo>
                  <a:pt x="1263142" y="76200"/>
                </a:moveTo>
                <a:lnTo>
                  <a:pt x="1262842" y="42868"/>
                </a:lnTo>
                <a:lnTo>
                  <a:pt x="1281887" y="42697"/>
                </a:lnTo>
                <a:lnTo>
                  <a:pt x="1281811" y="33172"/>
                </a:lnTo>
                <a:lnTo>
                  <a:pt x="1262754" y="33172"/>
                </a:lnTo>
                <a:lnTo>
                  <a:pt x="1262456" y="0"/>
                </a:lnTo>
                <a:lnTo>
                  <a:pt x="1330298" y="33172"/>
                </a:lnTo>
                <a:lnTo>
                  <a:pt x="1281811" y="33172"/>
                </a:lnTo>
                <a:lnTo>
                  <a:pt x="1330647" y="33343"/>
                </a:lnTo>
                <a:lnTo>
                  <a:pt x="1338999" y="37426"/>
                </a:lnTo>
                <a:lnTo>
                  <a:pt x="1263142" y="76200"/>
                </a:lnTo>
                <a:close/>
              </a:path>
              <a:path w="1339214" h="76200">
                <a:moveTo>
                  <a:pt x="1262842" y="42868"/>
                </a:moveTo>
                <a:lnTo>
                  <a:pt x="1262756" y="33343"/>
                </a:lnTo>
                <a:lnTo>
                  <a:pt x="1281811" y="33172"/>
                </a:lnTo>
                <a:lnTo>
                  <a:pt x="1281887" y="42697"/>
                </a:lnTo>
                <a:lnTo>
                  <a:pt x="1262842" y="42868"/>
                </a:lnTo>
                <a:close/>
              </a:path>
              <a:path w="1339214" h="76200">
                <a:moveTo>
                  <a:pt x="88" y="54190"/>
                </a:moveTo>
                <a:lnTo>
                  <a:pt x="0" y="44665"/>
                </a:lnTo>
                <a:lnTo>
                  <a:pt x="1262756" y="33343"/>
                </a:lnTo>
                <a:lnTo>
                  <a:pt x="1262842" y="42868"/>
                </a:lnTo>
                <a:lnTo>
                  <a:pt x="88" y="541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20976" y="3718814"/>
            <a:ext cx="1339215" cy="76200"/>
          </a:xfrm>
          <a:custGeom>
            <a:avLst/>
            <a:gdLst/>
            <a:ahLst/>
            <a:cxnLst/>
            <a:rect l="l" t="t" r="r" b="b"/>
            <a:pathLst>
              <a:path w="1339214" h="76200">
                <a:moveTo>
                  <a:pt x="76949" y="76187"/>
                </a:moveTo>
                <a:lnTo>
                  <a:pt x="0" y="39611"/>
                </a:lnTo>
                <a:lnTo>
                  <a:pt x="75425" y="0"/>
                </a:lnTo>
                <a:lnTo>
                  <a:pt x="76092" y="33338"/>
                </a:lnTo>
                <a:lnTo>
                  <a:pt x="57048" y="33718"/>
                </a:lnTo>
                <a:lnTo>
                  <a:pt x="57238" y="43230"/>
                </a:lnTo>
                <a:lnTo>
                  <a:pt x="76290" y="43230"/>
                </a:lnTo>
                <a:lnTo>
                  <a:pt x="76949" y="76187"/>
                </a:lnTo>
                <a:close/>
              </a:path>
              <a:path w="1339214" h="76200">
                <a:moveTo>
                  <a:pt x="76282" y="42850"/>
                </a:moveTo>
                <a:lnTo>
                  <a:pt x="76092" y="33338"/>
                </a:lnTo>
                <a:lnTo>
                  <a:pt x="1338859" y="8127"/>
                </a:lnTo>
                <a:lnTo>
                  <a:pt x="1339049" y="17652"/>
                </a:lnTo>
                <a:lnTo>
                  <a:pt x="76282" y="42850"/>
                </a:lnTo>
                <a:close/>
              </a:path>
              <a:path w="1339214" h="76200">
                <a:moveTo>
                  <a:pt x="57238" y="43230"/>
                </a:moveTo>
                <a:lnTo>
                  <a:pt x="57048" y="33718"/>
                </a:lnTo>
                <a:lnTo>
                  <a:pt x="76092" y="33338"/>
                </a:lnTo>
                <a:lnTo>
                  <a:pt x="76282" y="42850"/>
                </a:lnTo>
                <a:lnTo>
                  <a:pt x="57238" y="43230"/>
                </a:lnTo>
                <a:close/>
              </a:path>
              <a:path w="1339214" h="76200">
                <a:moveTo>
                  <a:pt x="76290" y="43230"/>
                </a:moveTo>
                <a:lnTo>
                  <a:pt x="57238" y="43230"/>
                </a:lnTo>
                <a:lnTo>
                  <a:pt x="76282" y="42850"/>
                </a:lnTo>
                <a:lnTo>
                  <a:pt x="76290" y="432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513830" y="3355975"/>
            <a:ext cx="1579245" cy="478155"/>
          </a:xfrm>
          <a:custGeom>
            <a:avLst/>
            <a:gdLst/>
            <a:ahLst/>
            <a:cxnLst/>
            <a:rect l="l" t="t" r="r" b="b"/>
            <a:pathLst>
              <a:path w="1560195" h="441960">
                <a:moveTo>
                  <a:pt x="1559966" y="441934"/>
                </a:moveTo>
                <a:lnTo>
                  <a:pt x="0" y="441934"/>
                </a:lnTo>
                <a:lnTo>
                  <a:pt x="0" y="0"/>
                </a:lnTo>
                <a:lnTo>
                  <a:pt x="1559966" y="0"/>
                </a:lnTo>
                <a:lnTo>
                  <a:pt x="1559966" y="4762"/>
                </a:lnTo>
                <a:lnTo>
                  <a:pt x="9525" y="4762"/>
                </a:lnTo>
                <a:lnTo>
                  <a:pt x="4762" y="9525"/>
                </a:lnTo>
                <a:lnTo>
                  <a:pt x="9525" y="9525"/>
                </a:lnTo>
                <a:lnTo>
                  <a:pt x="9525" y="432409"/>
                </a:lnTo>
                <a:lnTo>
                  <a:pt x="4762" y="432409"/>
                </a:lnTo>
                <a:lnTo>
                  <a:pt x="9525" y="437172"/>
                </a:lnTo>
                <a:lnTo>
                  <a:pt x="1559966" y="437172"/>
                </a:lnTo>
                <a:lnTo>
                  <a:pt x="1559966" y="441934"/>
                </a:lnTo>
                <a:close/>
              </a:path>
              <a:path w="1560195" h="441960">
                <a:moveTo>
                  <a:pt x="9525" y="9525"/>
                </a:moveTo>
                <a:lnTo>
                  <a:pt x="4762" y="9525"/>
                </a:lnTo>
                <a:lnTo>
                  <a:pt x="9525" y="4762"/>
                </a:lnTo>
                <a:lnTo>
                  <a:pt x="9525" y="9525"/>
                </a:lnTo>
                <a:close/>
              </a:path>
              <a:path w="1560195" h="441960">
                <a:moveTo>
                  <a:pt x="1550441" y="9525"/>
                </a:moveTo>
                <a:lnTo>
                  <a:pt x="9525" y="9525"/>
                </a:lnTo>
                <a:lnTo>
                  <a:pt x="9525" y="4762"/>
                </a:lnTo>
                <a:lnTo>
                  <a:pt x="1550441" y="4762"/>
                </a:lnTo>
                <a:lnTo>
                  <a:pt x="1550441" y="9525"/>
                </a:lnTo>
                <a:close/>
              </a:path>
              <a:path w="1560195" h="441960">
                <a:moveTo>
                  <a:pt x="1550441" y="437172"/>
                </a:moveTo>
                <a:lnTo>
                  <a:pt x="1550441" y="4762"/>
                </a:lnTo>
                <a:lnTo>
                  <a:pt x="1555203" y="9525"/>
                </a:lnTo>
                <a:lnTo>
                  <a:pt x="1559966" y="9525"/>
                </a:lnTo>
                <a:lnTo>
                  <a:pt x="1559966" y="432409"/>
                </a:lnTo>
                <a:lnTo>
                  <a:pt x="1555203" y="432409"/>
                </a:lnTo>
                <a:lnTo>
                  <a:pt x="1550441" y="437172"/>
                </a:lnTo>
                <a:close/>
              </a:path>
              <a:path w="1560195" h="441960">
                <a:moveTo>
                  <a:pt x="1559966" y="9525"/>
                </a:moveTo>
                <a:lnTo>
                  <a:pt x="1555203" y="9525"/>
                </a:lnTo>
                <a:lnTo>
                  <a:pt x="1550441" y="4762"/>
                </a:lnTo>
                <a:lnTo>
                  <a:pt x="1559966" y="4762"/>
                </a:lnTo>
                <a:lnTo>
                  <a:pt x="1559966" y="9525"/>
                </a:lnTo>
                <a:close/>
              </a:path>
              <a:path w="1560195" h="441960">
                <a:moveTo>
                  <a:pt x="9525" y="437172"/>
                </a:moveTo>
                <a:lnTo>
                  <a:pt x="4762" y="432409"/>
                </a:lnTo>
                <a:lnTo>
                  <a:pt x="9525" y="432409"/>
                </a:lnTo>
                <a:lnTo>
                  <a:pt x="9525" y="437172"/>
                </a:lnTo>
                <a:close/>
              </a:path>
              <a:path w="1560195" h="441960">
                <a:moveTo>
                  <a:pt x="1550441" y="437172"/>
                </a:moveTo>
                <a:lnTo>
                  <a:pt x="9525" y="437172"/>
                </a:lnTo>
                <a:lnTo>
                  <a:pt x="9525" y="432409"/>
                </a:lnTo>
                <a:lnTo>
                  <a:pt x="1550441" y="432409"/>
                </a:lnTo>
                <a:lnTo>
                  <a:pt x="1550441" y="437172"/>
                </a:lnTo>
                <a:close/>
              </a:path>
              <a:path w="1560195" h="441960">
                <a:moveTo>
                  <a:pt x="1559966" y="437172"/>
                </a:moveTo>
                <a:lnTo>
                  <a:pt x="1550441" y="437172"/>
                </a:lnTo>
                <a:lnTo>
                  <a:pt x="1555203" y="432409"/>
                </a:lnTo>
                <a:lnTo>
                  <a:pt x="1559966" y="432409"/>
                </a:lnTo>
                <a:lnTo>
                  <a:pt x="1559966" y="4371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6934200" y="3432810"/>
            <a:ext cx="828675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楷体" panose="02010609060101010101" charset="-122"/>
                <a:cs typeface="楷体" panose="02010609060101010101" charset="-122"/>
              </a:rPr>
              <a:t>川泰建设</a:t>
            </a:r>
            <a:endParaRPr sz="1200" dirty="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495281" y="1718233"/>
            <a:ext cx="1560195" cy="441959"/>
          </a:xfrm>
          <a:custGeom>
            <a:avLst/>
            <a:gdLst/>
            <a:ahLst/>
            <a:cxnLst/>
            <a:rect l="l" t="t" r="r" b="b"/>
            <a:pathLst>
              <a:path w="1560195" h="441960">
                <a:moveTo>
                  <a:pt x="1559979" y="441921"/>
                </a:moveTo>
                <a:lnTo>
                  <a:pt x="0" y="441921"/>
                </a:lnTo>
                <a:lnTo>
                  <a:pt x="0" y="0"/>
                </a:lnTo>
                <a:lnTo>
                  <a:pt x="1559979" y="0"/>
                </a:lnTo>
                <a:lnTo>
                  <a:pt x="1559979" y="4762"/>
                </a:lnTo>
                <a:lnTo>
                  <a:pt x="9525" y="4762"/>
                </a:lnTo>
                <a:lnTo>
                  <a:pt x="4762" y="9525"/>
                </a:lnTo>
                <a:lnTo>
                  <a:pt x="9525" y="9525"/>
                </a:lnTo>
                <a:lnTo>
                  <a:pt x="9525" y="432396"/>
                </a:lnTo>
                <a:lnTo>
                  <a:pt x="4762" y="432396"/>
                </a:lnTo>
                <a:lnTo>
                  <a:pt x="9525" y="437159"/>
                </a:lnTo>
                <a:lnTo>
                  <a:pt x="1559979" y="437159"/>
                </a:lnTo>
                <a:lnTo>
                  <a:pt x="1559979" y="441921"/>
                </a:lnTo>
                <a:close/>
              </a:path>
              <a:path w="1560195" h="441960">
                <a:moveTo>
                  <a:pt x="9525" y="9525"/>
                </a:moveTo>
                <a:lnTo>
                  <a:pt x="4762" y="9525"/>
                </a:lnTo>
                <a:lnTo>
                  <a:pt x="9525" y="4762"/>
                </a:lnTo>
                <a:lnTo>
                  <a:pt x="9525" y="9525"/>
                </a:lnTo>
                <a:close/>
              </a:path>
              <a:path w="1560195" h="441960">
                <a:moveTo>
                  <a:pt x="1550454" y="9525"/>
                </a:moveTo>
                <a:lnTo>
                  <a:pt x="9525" y="9525"/>
                </a:lnTo>
                <a:lnTo>
                  <a:pt x="9525" y="4762"/>
                </a:lnTo>
                <a:lnTo>
                  <a:pt x="1550454" y="4762"/>
                </a:lnTo>
                <a:lnTo>
                  <a:pt x="1550454" y="9525"/>
                </a:lnTo>
                <a:close/>
              </a:path>
              <a:path w="1560195" h="441960">
                <a:moveTo>
                  <a:pt x="1550454" y="437159"/>
                </a:moveTo>
                <a:lnTo>
                  <a:pt x="1550454" y="4762"/>
                </a:lnTo>
                <a:lnTo>
                  <a:pt x="1555216" y="9525"/>
                </a:lnTo>
                <a:lnTo>
                  <a:pt x="1559979" y="9525"/>
                </a:lnTo>
                <a:lnTo>
                  <a:pt x="1559979" y="432396"/>
                </a:lnTo>
                <a:lnTo>
                  <a:pt x="1555216" y="432396"/>
                </a:lnTo>
                <a:lnTo>
                  <a:pt x="1550454" y="437159"/>
                </a:lnTo>
                <a:close/>
              </a:path>
              <a:path w="1560195" h="441960">
                <a:moveTo>
                  <a:pt x="1559979" y="9525"/>
                </a:moveTo>
                <a:lnTo>
                  <a:pt x="1555216" y="9525"/>
                </a:lnTo>
                <a:lnTo>
                  <a:pt x="1550454" y="4762"/>
                </a:lnTo>
                <a:lnTo>
                  <a:pt x="1559979" y="4762"/>
                </a:lnTo>
                <a:lnTo>
                  <a:pt x="1559979" y="9525"/>
                </a:lnTo>
                <a:close/>
              </a:path>
              <a:path w="1560195" h="441960">
                <a:moveTo>
                  <a:pt x="9525" y="437159"/>
                </a:moveTo>
                <a:lnTo>
                  <a:pt x="4762" y="432396"/>
                </a:lnTo>
                <a:lnTo>
                  <a:pt x="9525" y="432396"/>
                </a:lnTo>
                <a:lnTo>
                  <a:pt x="9525" y="437159"/>
                </a:lnTo>
                <a:close/>
              </a:path>
              <a:path w="1560195" h="441960">
                <a:moveTo>
                  <a:pt x="1550454" y="437159"/>
                </a:moveTo>
                <a:lnTo>
                  <a:pt x="9525" y="437159"/>
                </a:lnTo>
                <a:lnTo>
                  <a:pt x="9525" y="432396"/>
                </a:lnTo>
                <a:lnTo>
                  <a:pt x="1550454" y="432396"/>
                </a:lnTo>
                <a:lnTo>
                  <a:pt x="1550454" y="437159"/>
                </a:lnTo>
                <a:close/>
              </a:path>
              <a:path w="1560195" h="441960">
                <a:moveTo>
                  <a:pt x="1559979" y="437159"/>
                </a:moveTo>
                <a:lnTo>
                  <a:pt x="1550454" y="437159"/>
                </a:lnTo>
                <a:lnTo>
                  <a:pt x="1555216" y="432396"/>
                </a:lnTo>
                <a:lnTo>
                  <a:pt x="1559979" y="432396"/>
                </a:lnTo>
                <a:lnTo>
                  <a:pt x="1559979" y="437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733800" y="1747520"/>
            <a:ext cx="1207135" cy="227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CN" sz="1200" dirty="0">
                <a:latin typeface="楷体" panose="02010609060101010101" charset="-122"/>
                <a:cs typeface="楷体" panose="02010609060101010101" charset="-122"/>
              </a:rPr>
              <a:t>央企</a:t>
            </a:r>
            <a:r>
              <a:rPr lang="en-US" altLang="zh-CN" sz="1200" dirty="0">
                <a:latin typeface="楷体" panose="02010609060101010101" charset="-122"/>
                <a:cs typeface="楷体" panose="02010609060101010101" charset="-122"/>
              </a:rPr>
              <a:t>+</a:t>
            </a:r>
            <a:r>
              <a:rPr sz="1200" dirty="0">
                <a:latin typeface="楷体" panose="02010609060101010101" charset="-122"/>
                <a:cs typeface="楷体" panose="02010609060101010101" charset="-122"/>
              </a:rPr>
              <a:t>国企</a:t>
            </a:r>
            <a:r>
              <a:rPr sz="1400" dirty="0">
                <a:latin typeface="楷体" panose="02010609060101010101" charset="-122"/>
                <a:cs typeface="楷体" panose="02010609060101010101" charset="-122"/>
              </a:rPr>
              <a:t>信托</a:t>
            </a:r>
            <a:endParaRPr sz="12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487610" y="3391979"/>
            <a:ext cx="1560195" cy="441959"/>
          </a:xfrm>
          <a:custGeom>
            <a:avLst/>
            <a:gdLst/>
            <a:ahLst/>
            <a:cxnLst/>
            <a:rect l="l" t="t" r="r" b="b"/>
            <a:pathLst>
              <a:path w="1560195" h="441960">
                <a:moveTo>
                  <a:pt x="1559966" y="441921"/>
                </a:moveTo>
                <a:lnTo>
                  <a:pt x="0" y="441921"/>
                </a:lnTo>
                <a:lnTo>
                  <a:pt x="0" y="0"/>
                </a:lnTo>
                <a:lnTo>
                  <a:pt x="1559966" y="0"/>
                </a:lnTo>
                <a:lnTo>
                  <a:pt x="1559966" y="4762"/>
                </a:lnTo>
                <a:lnTo>
                  <a:pt x="9525" y="4762"/>
                </a:lnTo>
                <a:lnTo>
                  <a:pt x="4762" y="9525"/>
                </a:lnTo>
                <a:lnTo>
                  <a:pt x="9525" y="9525"/>
                </a:lnTo>
                <a:lnTo>
                  <a:pt x="9525" y="432396"/>
                </a:lnTo>
                <a:lnTo>
                  <a:pt x="4762" y="432396"/>
                </a:lnTo>
                <a:lnTo>
                  <a:pt x="9525" y="437159"/>
                </a:lnTo>
                <a:lnTo>
                  <a:pt x="1559966" y="437159"/>
                </a:lnTo>
                <a:lnTo>
                  <a:pt x="1559966" y="441921"/>
                </a:lnTo>
                <a:close/>
              </a:path>
              <a:path w="1560195" h="441960">
                <a:moveTo>
                  <a:pt x="9525" y="9525"/>
                </a:moveTo>
                <a:lnTo>
                  <a:pt x="4762" y="9525"/>
                </a:lnTo>
                <a:lnTo>
                  <a:pt x="9525" y="4762"/>
                </a:lnTo>
                <a:lnTo>
                  <a:pt x="9525" y="9525"/>
                </a:lnTo>
                <a:close/>
              </a:path>
              <a:path w="1560195" h="441960">
                <a:moveTo>
                  <a:pt x="1550441" y="9525"/>
                </a:moveTo>
                <a:lnTo>
                  <a:pt x="9525" y="9525"/>
                </a:lnTo>
                <a:lnTo>
                  <a:pt x="9525" y="4762"/>
                </a:lnTo>
                <a:lnTo>
                  <a:pt x="1550441" y="4762"/>
                </a:lnTo>
                <a:lnTo>
                  <a:pt x="1550441" y="9525"/>
                </a:lnTo>
                <a:close/>
              </a:path>
              <a:path w="1560195" h="441960">
                <a:moveTo>
                  <a:pt x="1550441" y="437159"/>
                </a:moveTo>
                <a:lnTo>
                  <a:pt x="1550441" y="4762"/>
                </a:lnTo>
                <a:lnTo>
                  <a:pt x="1555203" y="9525"/>
                </a:lnTo>
                <a:lnTo>
                  <a:pt x="1559966" y="9525"/>
                </a:lnTo>
                <a:lnTo>
                  <a:pt x="1559966" y="432396"/>
                </a:lnTo>
                <a:lnTo>
                  <a:pt x="1555203" y="432396"/>
                </a:lnTo>
                <a:lnTo>
                  <a:pt x="1550441" y="437159"/>
                </a:lnTo>
                <a:close/>
              </a:path>
              <a:path w="1560195" h="441960">
                <a:moveTo>
                  <a:pt x="1559966" y="9525"/>
                </a:moveTo>
                <a:lnTo>
                  <a:pt x="1555203" y="9525"/>
                </a:lnTo>
                <a:lnTo>
                  <a:pt x="1550441" y="4762"/>
                </a:lnTo>
                <a:lnTo>
                  <a:pt x="1559966" y="4762"/>
                </a:lnTo>
                <a:lnTo>
                  <a:pt x="1559966" y="9525"/>
                </a:lnTo>
                <a:close/>
              </a:path>
              <a:path w="1560195" h="441960">
                <a:moveTo>
                  <a:pt x="9525" y="437159"/>
                </a:moveTo>
                <a:lnTo>
                  <a:pt x="4762" y="432396"/>
                </a:lnTo>
                <a:lnTo>
                  <a:pt x="9525" y="432396"/>
                </a:lnTo>
                <a:lnTo>
                  <a:pt x="9525" y="437159"/>
                </a:lnTo>
                <a:close/>
              </a:path>
              <a:path w="1560195" h="441960">
                <a:moveTo>
                  <a:pt x="1550441" y="437159"/>
                </a:moveTo>
                <a:lnTo>
                  <a:pt x="9525" y="437159"/>
                </a:lnTo>
                <a:lnTo>
                  <a:pt x="9525" y="432396"/>
                </a:lnTo>
                <a:lnTo>
                  <a:pt x="1550441" y="432396"/>
                </a:lnTo>
                <a:lnTo>
                  <a:pt x="1550441" y="437159"/>
                </a:lnTo>
                <a:close/>
              </a:path>
              <a:path w="1560195" h="441960">
                <a:moveTo>
                  <a:pt x="1559966" y="437159"/>
                </a:moveTo>
                <a:lnTo>
                  <a:pt x="1550441" y="437159"/>
                </a:lnTo>
                <a:lnTo>
                  <a:pt x="1555203" y="432396"/>
                </a:lnTo>
                <a:lnTo>
                  <a:pt x="1559966" y="432396"/>
                </a:lnTo>
                <a:lnTo>
                  <a:pt x="1559966" y="437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949572" y="3421507"/>
            <a:ext cx="6350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楷体" panose="02010609060101010101" charset="-122"/>
                <a:cs typeface="楷体" panose="02010609060101010101" charset="-122"/>
              </a:rPr>
              <a:t>信托计划</a:t>
            </a:r>
            <a:endParaRPr sz="12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489642" y="5022596"/>
            <a:ext cx="1560195" cy="441959"/>
          </a:xfrm>
          <a:custGeom>
            <a:avLst/>
            <a:gdLst/>
            <a:ahLst/>
            <a:cxnLst/>
            <a:rect l="l" t="t" r="r" b="b"/>
            <a:pathLst>
              <a:path w="1560195" h="441960">
                <a:moveTo>
                  <a:pt x="1559966" y="441934"/>
                </a:moveTo>
                <a:lnTo>
                  <a:pt x="0" y="441934"/>
                </a:lnTo>
                <a:lnTo>
                  <a:pt x="0" y="0"/>
                </a:lnTo>
                <a:lnTo>
                  <a:pt x="1559966" y="0"/>
                </a:lnTo>
                <a:lnTo>
                  <a:pt x="1559966" y="4762"/>
                </a:lnTo>
                <a:lnTo>
                  <a:pt x="9525" y="4762"/>
                </a:lnTo>
                <a:lnTo>
                  <a:pt x="4762" y="9525"/>
                </a:lnTo>
                <a:lnTo>
                  <a:pt x="9525" y="9525"/>
                </a:lnTo>
                <a:lnTo>
                  <a:pt x="9525" y="432409"/>
                </a:lnTo>
                <a:lnTo>
                  <a:pt x="4762" y="432409"/>
                </a:lnTo>
                <a:lnTo>
                  <a:pt x="9525" y="437172"/>
                </a:lnTo>
                <a:lnTo>
                  <a:pt x="1559966" y="437172"/>
                </a:lnTo>
                <a:lnTo>
                  <a:pt x="1559966" y="441934"/>
                </a:lnTo>
                <a:close/>
              </a:path>
              <a:path w="1560195" h="441960">
                <a:moveTo>
                  <a:pt x="9525" y="9525"/>
                </a:moveTo>
                <a:lnTo>
                  <a:pt x="4762" y="9525"/>
                </a:lnTo>
                <a:lnTo>
                  <a:pt x="9525" y="4762"/>
                </a:lnTo>
                <a:lnTo>
                  <a:pt x="9525" y="9525"/>
                </a:lnTo>
                <a:close/>
              </a:path>
              <a:path w="1560195" h="441960">
                <a:moveTo>
                  <a:pt x="1550441" y="9525"/>
                </a:moveTo>
                <a:lnTo>
                  <a:pt x="9525" y="9525"/>
                </a:lnTo>
                <a:lnTo>
                  <a:pt x="9525" y="4762"/>
                </a:lnTo>
                <a:lnTo>
                  <a:pt x="1550441" y="4762"/>
                </a:lnTo>
                <a:lnTo>
                  <a:pt x="1550441" y="9525"/>
                </a:lnTo>
                <a:close/>
              </a:path>
              <a:path w="1560195" h="441960">
                <a:moveTo>
                  <a:pt x="1550441" y="437172"/>
                </a:moveTo>
                <a:lnTo>
                  <a:pt x="1550441" y="4762"/>
                </a:lnTo>
                <a:lnTo>
                  <a:pt x="1555203" y="9525"/>
                </a:lnTo>
                <a:lnTo>
                  <a:pt x="1559966" y="9525"/>
                </a:lnTo>
                <a:lnTo>
                  <a:pt x="1559966" y="432409"/>
                </a:lnTo>
                <a:lnTo>
                  <a:pt x="1555203" y="432409"/>
                </a:lnTo>
                <a:lnTo>
                  <a:pt x="1550441" y="437172"/>
                </a:lnTo>
                <a:close/>
              </a:path>
              <a:path w="1560195" h="441960">
                <a:moveTo>
                  <a:pt x="1559966" y="9525"/>
                </a:moveTo>
                <a:lnTo>
                  <a:pt x="1555203" y="9525"/>
                </a:lnTo>
                <a:lnTo>
                  <a:pt x="1550441" y="4762"/>
                </a:lnTo>
                <a:lnTo>
                  <a:pt x="1559966" y="4762"/>
                </a:lnTo>
                <a:lnTo>
                  <a:pt x="1559966" y="9525"/>
                </a:lnTo>
                <a:close/>
              </a:path>
              <a:path w="1560195" h="441960">
                <a:moveTo>
                  <a:pt x="9525" y="437172"/>
                </a:moveTo>
                <a:lnTo>
                  <a:pt x="4762" y="432409"/>
                </a:lnTo>
                <a:lnTo>
                  <a:pt x="9525" y="432409"/>
                </a:lnTo>
                <a:lnTo>
                  <a:pt x="9525" y="437172"/>
                </a:lnTo>
                <a:close/>
              </a:path>
              <a:path w="1560195" h="441960">
                <a:moveTo>
                  <a:pt x="1550441" y="437172"/>
                </a:moveTo>
                <a:lnTo>
                  <a:pt x="9525" y="437172"/>
                </a:lnTo>
                <a:lnTo>
                  <a:pt x="9525" y="432409"/>
                </a:lnTo>
                <a:lnTo>
                  <a:pt x="1550441" y="432409"/>
                </a:lnTo>
                <a:lnTo>
                  <a:pt x="1550441" y="437172"/>
                </a:lnTo>
                <a:close/>
              </a:path>
              <a:path w="1560195" h="441960">
                <a:moveTo>
                  <a:pt x="1559966" y="437172"/>
                </a:moveTo>
                <a:lnTo>
                  <a:pt x="1550441" y="437172"/>
                </a:lnTo>
                <a:lnTo>
                  <a:pt x="1555203" y="432409"/>
                </a:lnTo>
                <a:lnTo>
                  <a:pt x="1559966" y="432409"/>
                </a:lnTo>
                <a:lnTo>
                  <a:pt x="1559966" y="4371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50189" y="3424326"/>
            <a:ext cx="1560195" cy="441959"/>
          </a:xfrm>
          <a:custGeom>
            <a:avLst/>
            <a:gdLst/>
            <a:ahLst/>
            <a:cxnLst/>
            <a:rect l="l" t="t" r="r" b="b"/>
            <a:pathLst>
              <a:path w="1560195" h="441960">
                <a:moveTo>
                  <a:pt x="1559979" y="441921"/>
                </a:moveTo>
                <a:lnTo>
                  <a:pt x="0" y="441921"/>
                </a:lnTo>
                <a:lnTo>
                  <a:pt x="0" y="0"/>
                </a:lnTo>
                <a:lnTo>
                  <a:pt x="1559979" y="0"/>
                </a:lnTo>
                <a:lnTo>
                  <a:pt x="1559979" y="4762"/>
                </a:lnTo>
                <a:lnTo>
                  <a:pt x="9525" y="4762"/>
                </a:lnTo>
                <a:lnTo>
                  <a:pt x="4762" y="9525"/>
                </a:lnTo>
                <a:lnTo>
                  <a:pt x="9525" y="9525"/>
                </a:lnTo>
                <a:lnTo>
                  <a:pt x="9525" y="432396"/>
                </a:lnTo>
                <a:lnTo>
                  <a:pt x="4762" y="432396"/>
                </a:lnTo>
                <a:lnTo>
                  <a:pt x="9525" y="437159"/>
                </a:lnTo>
                <a:lnTo>
                  <a:pt x="1559979" y="437159"/>
                </a:lnTo>
                <a:lnTo>
                  <a:pt x="1559979" y="441921"/>
                </a:lnTo>
                <a:close/>
              </a:path>
              <a:path w="1560195" h="441960">
                <a:moveTo>
                  <a:pt x="9525" y="9525"/>
                </a:moveTo>
                <a:lnTo>
                  <a:pt x="4762" y="9525"/>
                </a:lnTo>
                <a:lnTo>
                  <a:pt x="9525" y="4762"/>
                </a:lnTo>
                <a:lnTo>
                  <a:pt x="9525" y="9525"/>
                </a:lnTo>
                <a:close/>
              </a:path>
              <a:path w="1560195" h="441960">
                <a:moveTo>
                  <a:pt x="1550454" y="9525"/>
                </a:moveTo>
                <a:lnTo>
                  <a:pt x="9525" y="9525"/>
                </a:lnTo>
                <a:lnTo>
                  <a:pt x="9525" y="4762"/>
                </a:lnTo>
                <a:lnTo>
                  <a:pt x="1550454" y="4762"/>
                </a:lnTo>
                <a:lnTo>
                  <a:pt x="1550454" y="9525"/>
                </a:lnTo>
                <a:close/>
              </a:path>
              <a:path w="1560195" h="441960">
                <a:moveTo>
                  <a:pt x="1550454" y="437159"/>
                </a:moveTo>
                <a:lnTo>
                  <a:pt x="1550454" y="4762"/>
                </a:lnTo>
                <a:lnTo>
                  <a:pt x="1555216" y="9525"/>
                </a:lnTo>
                <a:lnTo>
                  <a:pt x="1559979" y="9525"/>
                </a:lnTo>
                <a:lnTo>
                  <a:pt x="1559979" y="432396"/>
                </a:lnTo>
                <a:lnTo>
                  <a:pt x="1555216" y="432396"/>
                </a:lnTo>
                <a:lnTo>
                  <a:pt x="1550454" y="437159"/>
                </a:lnTo>
                <a:close/>
              </a:path>
              <a:path w="1560195" h="441960">
                <a:moveTo>
                  <a:pt x="1559979" y="9525"/>
                </a:moveTo>
                <a:lnTo>
                  <a:pt x="1555216" y="9525"/>
                </a:lnTo>
                <a:lnTo>
                  <a:pt x="1550454" y="4762"/>
                </a:lnTo>
                <a:lnTo>
                  <a:pt x="1559979" y="4762"/>
                </a:lnTo>
                <a:lnTo>
                  <a:pt x="1559979" y="9525"/>
                </a:lnTo>
                <a:close/>
              </a:path>
              <a:path w="1560195" h="441960">
                <a:moveTo>
                  <a:pt x="9525" y="437159"/>
                </a:moveTo>
                <a:lnTo>
                  <a:pt x="4762" y="432396"/>
                </a:lnTo>
                <a:lnTo>
                  <a:pt x="9525" y="432396"/>
                </a:lnTo>
                <a:lnTo>
                  <a:pt x="9525" y="437159"/>
                </a:lnTo>
                <a:close/>
              </a:path>
              <a:path w="1560195" h="441960">
                <a:moveTo>
                  <a:pt x="1550454" y="437159"/>
                </a:moveTo>
                <a:lnTo>
                  <a:pt x="9525" y="437159"/>
                </a:lnTo>
                <a:lnTo>
                  <a:pt x="9525" y="432396"/>
                </a:lnTo>
                <a:lnTo>
                  <a:pt x="1550454" y="432396"/>
                </a:lnTo>
                <a:lnTo>
                  <a:pt x="1550454" y="437159"/>
                </a:lnTo>
                <a:close/>
              </a:path>
              <a:path w="1560195" h="441960">
                <a:moveTo>
                  <a:pt x="1559979" y="437159"/>
                </a:moveTo>
                <a:lnTo>
                  <a:pt x="1550454" y="437159"/>
                </a:lnTo>
                <a:lnTo>
                  <a:pt x="1555216" y="432396"/>
                </a:lnTo>
                <a:lnTo>
                  <a:pt x="1559979" y="432396"/>
                </a:lnTo>
                <a:lnTo>
                  <a:pt x="1559979" y="437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935951" y="3453853"/>
            <a:ext cx="7874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楷体" panose="02010609060101010101" charset="-122"/>
                <a:cs typeface="楷体" panose="02010609060101010101" charset="-122"/>
              </a:rPr>
              <a:t>合格投资人</a:t>
            </a:r>
            <a:endParaRPr sz="12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8" name="object 18"/>
          <p:cNvSpPr txBox="1"/>
          <p:nvPr/>
        </p:nvSpPr>
        <p:spPr>
          <a:xfrm>
            <a:off x="3734028" y="5105615"/>
            <a:ext cx="1092835" cy="2286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楷体" panose="02010609060101010101" charset="-122"/>
                <a:cs typeface="楷体" panose="02010609060101010101" charset="-122"/>
              </a:rPr>
              <a:t>般阳城资</a:t>
            </a:r>
            <a:r>
              <a:rPr lang="en-US" sz="1400" dirty="0">
                <a:latin typeface="楷体" panose="02010609060101010101" charset="-122"/>
                <a:cs typeface="楷体" panose="02010609060101010101" charset="-122"/>
              </a:rPr>
              <a:t>AA</a:t>
            </a:r>
            <a:endParaRPr lang="en-US" sz="1400" dirty="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267200" y="4309745"/>
            <a:ext cx="2404110" cy="2755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1200">
                <a:sym typeface="+mn-ea"/>
              </a:rPr>
              <a:t>债务人，</a:t>
            </a:r>
            <a:r>
              <a:rPr lang="zh-CN" sz="1200" b="1">
                <a:solidFill>
                  <a:schemeClr val="tx1"/>
                </a:solidFill>
                <a:sym typeface="+mn-ea"/>
              </a:rPr>
              <a:t>并提供</a:t>
            </a:r>
            <a:r>
              <a:rPr lang="en-US" altLang="zh-CN" sz="1200" b="1">
                <a:solidFill>
                  <a:schemeClr val="tx1"/>
                </a:solidFill>
                <a:sym typeface="+mn-ea"/>
              </a:rPr>
              <a:t>22505</a:t>
            </a:r>
            <a:r>
              <a:rPr lang="zh-CN" altLang="en-US" sz="1200" b="1">
                <a:solidFill>
                  <a:schemeClr val="tx1"/>
                </a:solidFill>
                <a:sym typeface="+mn-ea"/>
              </a:rPr>
              <a:t>万元抵押物</a:t>
            </a:r>
            <a:endParaRPr lang="zh-CN" altLang="en-US" sz="1200" b="1">
              <a:solidFill>
                <a:schemeClr val="tx1"/>
              </a:solidFill>
              <a:sym typeface="+mn-ea"/>
            </a:endParaRPr>
          </a:p>
        </p:txBody>
      </p:sp>
      <p:sp>
        <p:nvSpPr>
          <p:cNvPr id="40" name="object 16"/>
          <p:cNvSpPr/>
          <p:nvPr/>
        </p:nvSpPr>
        <p:spPr>
          <a:xfrm>
            <a:off x="5111115" y="3585845"/>
            <a:ext cx="1338580" cy="76200"/>
          </a:xfrm>
          <a:custGeom>
            <a:avLst/>
            <a:gdLst/>
            <a:ahLst/>
            <a:cxnLst/>
            <a:rect l="l" t="t" r="r" b="b"/>
            <a:pathLst>
              <a:path w="1339214" h="76200">
                <a:moveTo>
                  <a:pt x="76949" y="76187"/>
                </a:moveTo>
                <a:lnTo>
                  <a:pt x="0" y="39611"/>
                </a:lnTo>
                <a:lnTo>
                  <a:pt x="75425" y="0"/>
                </a:lnTo>
                <a:lnTo>
                  <a:pt x="76092" y="33338"/>
                </a:lnTo>
                <a:lnTo>
                  <a:pt x="57048" y="33718"/>
                </a:lnTo>
                <a:lnTo>
                  <a:pt x="57238" y="43230"/>
                </a:lnTo>
                <a:lnTo>
                  <a:pt x="76290" y="43230"/>
                </a:lnTo>
                <a:lnTo>
                  <a:pt x="76949" y="76187"/>
                </a:lnTo>
                <a:close/>
              </a:path>
              <a:path w="1339214" h="76200">
                <a:moveTo>
                  <a:pt x="76282" y="42850"/>
                </a:moveTo>
                <a:lnTo>
                  <a:pt x="76092" y="33338"/>
                </a:lnTo>
                <a:lnTo>
                  <a:pt x="1338859" y="8127"/>
                </a:lnTo>
                <a:lnTo>
                  <a:pt x="1339049" y="17652"/>
                </a:lnTo>
                <a:lnTo>
                  <a:pt x="76282" y="42850"/>
                </a:lnTo>
                <a:close/>
              </a:path>
              <a:path w="1339214" h="76200">
                <a:moveTo>
                  <a:pt x="57238" y="43230"/>
                </a:moveTo>
                <a:lnTo>
                  <a:pt x="57048" y="33718"/>
                </a:lnTo>
                <a:lnTo>
                  <a:pt x="76092" y="33338"/>
                </a:lnTo>
                <a:lnTo>
                  <a:pt x="76282" y="42850"/>
                </a:lnTo>
                <a:lnTo>
                  <a:pt x="57238" y="43230"/>
                </a:lnTo>
                <a:close/>
              </a:path>
              <a:path w="1339214" h="76200">
                <a:moveTo>
                  <a:pt x="76290" y="43230"/>
                </a:moveTo>
                <a:lnTo>
                  <a:pt x="57238" y="43230"/>
                </a:lnTo>
                <a:lnTo>
                  <a:pt x="76282" y="42850"/>
                </a:lnTo>
                <a:lnTo>
                  <a:pt x="76290" y="432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p/>
        </p:txBody>
      </p:sp>
      <p:sp>
        <p:nvSpPr>
          <p:cNvPr id="41" name="object 7"/>
          <p:cNvSpPr txBox="1"/>
          <p:nvPr/>
        </p:nvSpPr>
        <p:spPr>
          <a:xfrm>
            <a:off x="5205095" y="3628390"/>
            <a:ext cx="1296670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CN" sz="1200">
                <a:latin typeface="楷体" panose="02010609060101010101" charset="-122"/>
                <a:cs typeface="楷体" panose="02010609060101010101" charset="-122"/>
              </a:rPr>
              <a:t>债权转让，担保方</a:t>
            </a:r>
            <a:endParaRPr lang="zh-CN" sz="1200">
              <a:latin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72354" y="3251517"/>
            <a:ext cx="1653539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u="none" dirty="0">
                <a:solidFill>
                  <a:srgbClr val="4471C4"/>
                </a:solidFill>
              </a:rPr>
              <a:t>项目亮点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148012" y="3043872"/>
            <a:ext cx="942975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295" dirty="0">
                <a:solidFill>
                  <a:srgbClr val="4471C4"/>
                </a:solidFill>
                <a:latin typeface="Trebuchet MS" panose="020B0603020202020204"/>
                <a:cs typeface="Trebuchet MS" panose="020B0603020202020204"/>
              </a:rPr>
              <a:t>0</a:t>
            </a:r>
            <a:r>
              <a:rPr sz="6600" dirty="0">
                <a:solidFill>
                  <a:srgbClr val="4471C4"/>
                </a:solidFill>
                <a:latin typeface="Trebuchet MS" panose="020B0603020202020204"/>
                <a:cs typeface="Trebuchet MS" panose="020B0603020202020204"/>
              </a:rPr>
              <a:t>2</a:t>
            </a:r>
            <a:endParaRPr sz="66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61859" y="3110483"/>
            <a:ext cx="1882139" cy="962025"/>
          </a:xfrm>
          <a:custGeom>
            <a:avLst/>
            <a:gdLst/>
            <a:ahLst/>
            <a:cxnLst/>
            <a:rect l="l" t="t" r="r" b="b"/>
            <a:pathLst>
              <a:path w="1882140" h="962025">
                <a:moveTo>
                  <a:pt x="1882140" y="961644"/>
                </a:moveTo>
                <a:lnTo>
                  <a:pt x="480060" y="961644"/>
                </a:lnTo>
                <a:lnTo>
                  <a:pt x="0" y="480060"/>
                </a:lnTo>
                <a:lnTo>
                  <a:pt x="480060" y="0"/>
                </a:lnTo>
                <a:lnTo>
                  <a:pt x="1882140" y="0"/>
                </a:lnTo>
                <a:lnTo>
                  <a:pt x="1882140" y="961644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7362" y="925512"/>
            <a:ext cx="8171180" cy="0"/>
          </a:xfrm>
          <a:custGeom>
            <a:avLst/>
            <a:gdLst/>
            <a:ahLst/>
            <a:cxnLst/>
            <a:rect l="l" t="t" r="r" b="b"/>
            <a:pathLst>
              <a:path w="8171180">
                <a:moveTo>
                  <a:pt x="0" y="0"/>
                </a:moveTo>
                <a:lnTo>
                  <a:pt x="8170862" y="0"/>
                </a:lnTo>
              </a:path>
            </a:pathLst>
          </a:custGeom>
          <a:ln w="19050">
            <a:solidFill>
              <a:srgbClr val="F9C02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9740" y="429577"/>
            <a:ext cx="12465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dirty="0"/>
              <a:t>项目亮</a:t>
            </a:r>
            <a:r>
              <a:rPr u="none" spc="-5" dirty="0"/>
              <a:t>点</a:t>
            </a:r>
            <a:endParaRPr u="none" spc="-5" dirty="0"/>
          </a:p>
        </p:txBody>
      </p:sp>
      <p:sp>
        <p:nvSpPr>
          <p:cNvPr id="4" name="object 4"/>
          <p:cNvSpPr/>
          <p:nvPr/>
        </p:nvSpPr>
        <p:spPr>
          <a:xfrm>
            <a:off x="527050" y="1412875"/>
            <a:ext cx="8331200" cy="1294130"/>
          </a:xfrm>
          <a:custGeom>
            <a:avLst/>
            <a:gdLst/>
            <a:ahLst/>
            <a:cxnLst/>
            <a:rect l="l" t="t" r="r" b="b"/>
            <a:pathLst>
              <a:path w="8331200" h="1294130">
                <a:moveTo>
                  <a:pt x="8331200" y="1293812"/>
                </a:moveTo>
                <a:lnTo>
                  <a:pt x="0" y="1293812"/>
                </a:lnTo>
                <a:lnTo>
                  <a:pt x="0" y="0"/>
                </a:lnTo>
                <a:lnTo>
                  <a:pt x="8331200" y="0"/>
                </a:lnTo>
                <a:lnTo>
                  <a:pt x="8331200" y="14287"/>
                </a:lnTo>
                <a:lnTo>
                  <a:pt x="28575" y="14287"/>
                </a:lnTo>
                <a:lnTo>
                  <a:pt x="14287" y="28575"/>
                </a:lnTo>
                <a:lnTo>
                  <a:pt x="28575" y="28575"/>
                </a:lnTo>
                <a:lnTo>
                  <a:pt x="28575" y="1265237"/>
                </a:lnTo>
                <a:lnTo>
                  <a:pt x="14287" y="1265237"/>
                </a:lnTo>
                <a:lnTo>
                  <a:pt x="28575" y="1279525"/>
                </a:lnTo>
                <a:lnTo>
                  <a:pt x="8331200" y="1279525"/>
                </a:lnTo>
                <a:lnTo>
                  <a:pt x="8331200" y="1293812"/>
                </a:lnTo>
                <a:close/>
              </a:path>
              <a:path w="8331200" h="1294130">
                <a:moveTo>
                  <a:pt x="28575" y="28575"/>
                </a:moveTo>
                <a:lnTo>
                  <a:pt x="14287" y="28575"/>
                </a:lnTo>
                <a:lnTo>
                  <a:pt x="28575" y="14287"/>
                </a:lnTo>
                <a:lnTo>
                  <a:pt x="28575" y="28575"/>
                </a:lnTo>
                <a:close/>
              </a:path>
              <a:path w="8331200" h="1294130">
                <a:moveTo>
                  <a:pt x="8302625" y="28575"/>
                </a:moveTo>
                <a:lnTo>
                  <a:pt x="28575" y="28575"/>
                </a:lnTo>
                <a:lnTo>
                  <a:pt x="28575" y="14287"/>
                </a:lnTo>
                <a:lnTo>
                  <a:pt x="8302625" y="14287"/>
                </a:lnTo>
                <a:lnTo>
                  <a:pt x="8302625" y="28575"/>
                </a:lnTo>
                <a:close/>
              </a:path>
              <a:path w="8331200" h="1294130">
                <a:moveTo>
                  <a:pt x="8302625" y="1279525"/>
                </a:moveTo>
                <a:lnTo>
                  <a:pt x="8302625" y="14287"/>
                </a:lnTo>
                <a:lnTo>
                  <a:pt x="8316912" y="28575"/>
                </a:lnTo>
                <a:lnTo>
                  <a:pt x="8331200" y="28575"/>
                </a:lnTo>
                <a:lnTo>
                  <a:pt x="8331200" y="1265237"/>
                </a:lnTo>
                <a:lnTo>
                  <a:pt x="8316912" y="1265237"/>
                </a:lnTo>
                <a:lnTo>
                  <a:pt x="8302625" y="1279525"/>
                </a:lnTo>
                <a:close/>
              </a:path>
              <a:path w="8331200" h="1294130">
                <a:moveTo>
                  <a:pt x="8331200" y="28575"/>
                </a:moveTo>
                <a:lnTo>
                  <a:pt x="8316912" y="28575"/>
                </a:lnTo>
                <a:lnTo>
                  <a:pt x="8302625" y="14287"/>
                </a:lnTo>
                <a:lnTo>
                  <a:pt x="8331200" y="14287"/>
                </a:lnTo>
                <a:lnTo>
                  <a:pt x="8331200" y="28575"/>
                </a:lnTo>
                <a:close/>
              </a:path>
              <a:path w="8331200" h="1294130">
                <a:moveTo>
                  <a:pt x="28575" y="1279525"/>
                </a:moveTo>
                <a:lnTo>
                  <a:pt x="14287" y="1265237"/>
                </a:lnTo>
                <a:lnTo>
                  <a:pt x="28575" y="1265237"/>
                </a:lnTo>
                <a:lnTo>
                  <a:pt x="28575" y="1279525"/>
                </a:lnTo>
                <a:close/>
              </a:path>
              <a:path w="8331200" h="1294130">
                <a:moveTo>
                  <a:pt x="8302625" y="1279525"/>
                </a:moveTo>
                <a:lnTo>
                  <a:pt x="28575" y="1279525"/>
                </a:lnTo>
                <a:lnTo>
                  <a:pt x="28575" y="1265237"/>
                </a:lnTo>
                <a:lnTo>
                  <a:pt x="8302625" y="1265237"/>
                </a:lnTo>
                <a:lnTo>
                  <a:pt x="8302625" y="1279525"/>
                </a:lnTo>
                <a:close/>
              </a:path>
              <a:path w="8331200" h="1294130">
                <a:moveTo>
                  <a:pt x="8331200" y="1279525"/>
                </a:moveTo>
                <a:lnTo>
                  <a:pt x="8302625" y="1279525"/>
                </a:lnTo>
                <a:lnTo>
                  <a:pt x="8316912" y="1265237"/>
                </a:lnTo>
                <a:lnTo>
                  <a:pt x="8331200" y="1265237"/>
                </a:lnTo>
                <a:lnTo>
                  <a:pt x="8331200" y="1279525"/>
                </a:lnTo>
                <a:close/>
              </a:path>
            </a:pathLst>
          </a:custGeom>
          <a:solidFill>
            <a:srgbClr val="4D627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20077" y="1548447"/>
            <a:ext cx="7949565" cy="9969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楷体" panose="02010609060101010101" charset="-122"/>
                <a:cs typeface="楷体" panose="02010609060101010101" charset="-122"/>
              </a:rPr>
              <a:t>淄川区</a:t>
            </a:r>
            <a:r>
              <a:rPr lang="zh-CN" sz="1600" dirty="0">
                <a:latin typeface="楷体" panose="02010609060101010101" charset="-122"/>
                <a:cs typeface="楷体" panose="02010609060101010101" charset="-122"/>
              </a:rPr>
              <a:t>是中国工业百强区，</a:t>
            </a:r>
            <a:r>
              <a:rPr sz="1600" dirty="0">
                <a:latin typeface="楷体" panose="02010609060101010101" charset="-122"/>
                <a:cs typeface="楷体" panose="02010609060101010101" charset="-122"/>
              </a:rPr>
              <a:t>隶属于山东省淄博市，西</a:t>
            </a:r>
            <a:r>
              <a:rPr lang="zh-CN" sz="1600" dirty="0">
                <a:latin typeface="楷体" panose="02010609060101010101" charset="-122"/>
                <a:cs typeface="楷体" panose="02010609060101010101" charset="-122"/>
              </a:rPr>
              <a:t>与济南接壤，辖内有蒲松龄故居、聊斋园、庞涓墓等一大批名人名胜古迹。</a:t>
            </a:r>
            <a:r>
              <a:rPr sz="1600" dirty="0">
                <a:latin typeface="楷体" panose="02010609060101010101" charset="-122"/>
                <a:cs typeface="楷体" panose="02010609060101010101" charset="-122"/>
              </a:rPr>
              <a:t>2021年，实现地区生产总值519.50亿元，同比增长12.67%；完成一般预算收入34.22亿元；截至2021年末，淄川区地方政府债务率为92.64%，财政自给率为65.40%。</a:t>
            </a:r>
            <a:endParaRPr sz="1600" dirty="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1019" y="1066800"/>
            <a:ext cx="3655060" cy="344805"/>
          </a:xfrm>
          <a:prstGeom prst="rect">
            <a:avLst/>
          </a:prstGeom>
          <a:solidFill>
            <a:srgbClr val="4D6276"/>
          </a:solidFill>
        </p:spPr>
        <p:txBody>
          <a:bodyPr vert="horz" wrap="square" lIns="0" tIns="41275" rIns="0" bIns="0" rtlCol="0">
            <a:spAutoFit/>
          </a:bodyPr>
          <a:lstStyle/>
          <a:p>
            <a:pPr marL="1141095">
              <a:lnSpc>
                <a:spcPct val="100000"/>
              </a:lnSpc>
              <a:spcBef>
                <a:spcPts val="325"/>
              </a:spcBef>
            </a:pPr>
            <a:r>
              <a:rPr sz="1800" dirty="0">
                <a:solidFill>
                  <a:srgbClr val="FFFFFF"/>
                </a:solidFill>
                <a:latin typeface="楷体" panose="02010609060101010101" charset="-122"/>
                <a:cs typeface="楷体" panose="02010609060101010101" charset="-122"/>
              </a:rPr>
              <a:t>项目区位优质</a:t>
            </a:r>
            <a:endParaRPr sz="18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1019" y="2950464"/>
            <a:ext cx="3817620" cy="320040"/>
          </a:xfrm>
          <a:prstGeom prst="rect">
            <a:avLst/>
          </a:prstGeom>
          <a:solidFill>
            <a:srgbClr val="4D6276"/>
          </a:solidFill>
        </p:spPr>
        <p:txBody>
          <a:bodyPr vert="horz" wrap="square" lIns="0" tIns="29209" rIns="0" bIns="0" rtlCol="0">
            <a:spAutoFit/>
          </a:bodyPr>
          <a:lstStyle/>
          <a:p>
            <a:pPr marL="650875">
              <a:lnSpc>
                <a:spcPct val="100000"/>
              </a:lnSpc>
              <a:spcBef>
                <a:spcPts val="230"/>
              </a:spcBef>
            </a:pPr>
            <a:r>
              <a:rPr sz="1800" dirty="0">
                <a:solidFill>
                  <a:srgbClr val="FFFFFF"/>
                </a:solidFill>
                <a:latin typeface="楷体" panose="02010609060101010101" charset="-122"/>
                <a:cs typeface="楷体" panose="02010609060101010101" charset="-122"/>
              </a:rPr>
              <a:t>融资人、保证人信用优良</a:t>
            </a:r>
            <a:endParaRPr sz="18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27050" y="3294062"/>
            <a:ext cx="8331200" cy="1424940"/>
          </a:xfrm>
          <a:custGeom>
            <a:avLst/>
            <a:gdLst/>
            <a:ahLst/>
            <a:cxnLst/>
            <a:rect l="l" t="t" r="r" b="b"/>
            <a:pathLst>
              <a:path w="8331200" h="1424939">
                <a:moveTo>
                  <a:pt x="8331200" y="1424774"/>
                </a:moveTo>
                <a:lnTo>
                  <a:pt x="0" y="1424774"/>
                </a:lnTo>
                <a:lnTo>
                  <a:pt x="0" y="0"/>
                </a:lnTo>
                <a:lnTo>
                  <a:pt x="8331200" y="0"/>
                </a:lnTo>
                <a:lnTo>
                  <a:pt x="8331200" y="14287"/>
                </a:lnTo>
                <a:lnTo>
                  <a:pt x="28575" y="14287"/>
                </a:lnTo>
                <a:lnTo>
                  <a:pt x="14287" y="28575"/>
                </a:lnTo>
                <a:lnTo>
                  <a:pt x="28575" y="28575"/>
                </a:lnTo>
                <a:lnTo>
                  <a:pt x="28575" y="1396199"/>
                </a:lnTo>
                <a:lnTo>
                  <a:pt x="14287" y="1396199"/>
                </a:lnTo>
                <a:lnTo>
                  <a:pt x="28575" y="1410487"/>
                </a:lnTo>
                <a:lnTo>
                  <a:pt x="8331200" y="1410487"/>
                </a:lnTo>
                <a:lnTo>
                  <a:pt x="8331200" y="1424774"/>
                </a:lnTo>
                <a:close/>
              </a:path>
              <a:path w="8331200" h="1424939">
                <a:moveTo>
                  <a:pt x="28575" y="28575"/>
                </a:moveTo>
                <a:lnTo>
                  <a:pt x="14287" y="28575"/>
                </a:lnTo>
                <a:lnTo>
                  <a:pt x="28575" y="14287"/>
                </a:lnTo>
                <a:lnTo>
                  <a:pt x="28575" y="28575"/>
                </a:lnTo>
                <a:close/>
              </a:path>
              <a:path w="8331200" h="1424939">
                <a:moveTo>
                  <a:pt x="8302625" y="28575"/>
                </a:moveTo>
                <a:lnTo>
                  <a:pt x="28575" y="28575"/>
                </a:lnTo>
                <a:lnTo>
                  <a:pt x="28575" y="14287"/>
                </a:lnTo>
                <a:lnTo>
                  <a:pt x="8302625" y="14287"/>
                </a:lnTo>
                <a:lnTo>
                  <a:pt x="8302625" y="28575"/>
                </a:lnTo>
                <a:close/>
              </a:path>
              <a:path w="8331200" h="1424939">
                <a:moveTo>
                  <a:pt x="8302625" y="1410487"/>
                </a:moveTo>
                <a:lnTo>
                  <a:pt x="8302625" y="14287"/>
                </a:lnTo>
                <a:lnTo>
                  <a:pt x="8316912" y="28575"/>
                </a:lnTo>
                <a:lnTo>
                  <a:pt x="8331200" y="28575"/>
                </a:lnTo>
                <a:lnTo>
                  <a:pt x="8331200" y="1396199"/>
                </a:lnTo>
                <a:lnTo>
                  <a:pt x="8316912" y="1396199"/>
                </a:lnTo>
                <a:lnTo>
                  <a:pt x="8302625" y="1410487"/>
                </a:lnTo>
                <a:close/>
              </a:path>
              <a:path w="8331200" h="1424939">
                <a:moveTo>
                  <a:pt x="8331200" y="28575"/>
                </a:moveTo>
                <a:lnTo>
                  <a:pt x="8316912" y="28575"/>
                </a:lnTo>
                <a:lnTo>
                  <a:pt x="8302625" y="14287"/>
                </a:lnTo>
                <a:lnTo>
                  <a:pt x="8331200" y="14287"/>
                </a:lnTo>
                <a:lnTo>
                  <a:pt x="8331200" y="28575"/>
                </a:lnTo>
                <a:close/>
              </a:path>
              <a:path w="8331200" h="1424939">
                <a:moveTo>
                  <a:pt x="28575" y="1410487"/>
                </a:moveTo>
                <a:lnTo>
                  <a:pt x="14287" y="1396199"/>
                </a:lnTo>
                <a:lnTo>
                  <a:pt x="28575" y="1396199"/>
                </a:lnTo>
                <a:lnTo>
                  <a:pt x="28575" y="1410487"/>
                </a:lnTo>
                <a:close/>
              </a:path>
              <a:path w="8331200" h="1424939">
                <a:moveTo>
                  <a:pt x="8302625" y="1410487"/>
                </a:moveTo>
                <a:lnTo>
                  <a:pt x="28575" y="1410487"/>
                </a:lnTo>
                <a:lnTo>
                  <a:pt x="28575" y="1396199"/>
                </a:lnTo>
                <a:lnTo>
                  <a:pt x="8302625" y="1396199"/>
                </a:lnTo>
                <a:lnTo>
                  <a:pt x="8302625" y="1410487"/>
                </a:lnTo>
                <a:close/>
              </a:path>
              <a:path w="8331200" h="1424939">
                <a:moveTo>
                  <a:pt x="8331200" y="1410487"/>
                </a:moveTo>
                <a:lnTo>
                  <a:pt x="8302625" y="1410487"/>
                </a:lnTo>
                <a:lnTo>
                  <a:pt x="8316912" y="1396199"/>
                </a:lnTo>
                <a:lnTo>
                  <a:pt x="8331200" y="1396199"/>
                </a:lnTo>
                <a:lnTo>
                  <a:pt x="8331200" y="1410487"/>
                </a:lnTo>
                <a:close/>
              </a:path>
            </a:pathLst>
          </a:custGeom>
          <a:solidFill>
            <a:srgbClr val="4D627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20077" y="3373119"/>
            <a:ext cx="7949565" cy="1242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lang="zh-CN" sz="1600" dirty="0">
                <a:latin typeface="楷体" panose="02010609060101010101" charset="-122"/>
                <a:cs typeface="楷体" panose="02010609060101010101" charset="-122"/>
              </a:rPr>
              <a:t>债务人</a:t>
            </a:r>
            <a:r>
              <a:rPr sz="1600" dirty="0">
                <a:latin typeface="楷体" panose="02010609060101010101" charset="-122"/>
                <a:cs typeface="楷体" panose="02010609060101010101" charset="-122"/>
              </a:rPr>
              <a:t>是</a:t>
            </a:r>
            <a:r>
              <a:rPr lang="zh-CN" sz="1600" dirty="0">
                <a:latin typeface="楷体" panose="02010609060101010101" charset="-122"/>
                <a:cs typeface="楷体" panose="02010609060101010101" charset="-122"/>
              </a:rPr>
              <a:t>淄博</a:t>
            </a:r>
            <a:r>
              <a:rPr sz="1600" dirty="0">
                <a:latin typeface="楷体" panose="02010609060101010101" charset="-122"/>
                <a:cs typeface="楷体" panose="02010609060101010101" charset="-122"/>
              </a:rPr>
              <a:t>市承担基建及相关投融资的主体，承担国家级高新区核心区域</a:t>
            </a:r>
            <a:r>
              <a:rPr sz="1600" spc="-5" dirty="0">
                <a:latin typeface="楷体" panose="02010609060101010101" charset="-122"/>
                <a:cs typeface="楷体" panose="02010609060101010101" charset="-122"/>
              </a:rPr>
              <a:t>的 </a:t>
            </a:r>
            <a:r>
              <a:rPr sz="1600" dirty="0">
                <a:latin typeface="楷体" panose="02010609060101010101" charset="-122"/>
                <a:cs typeface="楷体" panose="02010609060101010101" charset="-122"/>
              </a:rPr>
              <a:t>基础设施投融资建设职能，可获得当地政府在政府专项债资金划转和政府补助等方面的</a:t>
            </a:r>
            <a:r>
              <a:rPr sz="1600" spc="-5" dirty="0">
                <a:latin typeface="楷体" panose="02010609060101010101" charset="-122"/>
                <a:cs typeface="楷体" panose="02010609060101010101" charset="-122"/>
              </a:rPr>
              <a:t>有 </a:t>
            </a:r>
            <a:r>
              <a:rPr sz="1600" dirty="0">
                <a:latin typeface="楷体" panose="02010609060101010101" charset="-122"/>
                <a:cs typeface="楷体" panose="02010609060101010101" charset="-122"/>
              </a:rPr>
              <a:t>力支持。保证人主营业务具有较强的区域专营性；作为</a:t>
            </a:r>
            <a:r>
              <a:rPr lang="zh-CN" sz="1600" dirty="0">
                <a:latin typeface="楷体" panose="02010609060101010101" charset="-122"/>
                <a:cs typeface="楷体" panose="02010609060101010101" charset="-122"/>
              </a:rPr>
              <a:t>淄博</a:t>
            </a:r>
            <a:r>
              <a:rPr sz="1600" dirty="0">
                <a:latin typeface="楷体" panose="02010609060101010101" charset="-122"/>
                <a:cs typeface="楷体" panose="02010609060101010101" charset="-122"/>
              </a:rPr>
              <a:t>市重要的基础设施建设及国</a:t>
            </a:r>
            <a:r>
              <a:rPr sz="1600" spc="-5" dirty="0">
                <a:latin typeface="楷体" panose="02010609060101010101" charset="-122"/>
                <a:cs typeface="楷体" panose="02010609060101010101" charset="-122"/>
              </a:rPr>
              <a:t>有</a:t>
            </a:r>
            <a:r>
              <a:rPr sz="1600" dirty="0">
                <a:latin typeface="楷体" panose="02010609060101010101" charset="-122"/>
                <a:cs typeface="楷体" panose="02010609060101010101" charset="-122"/>
              </a:rPr>
              <a:t>资产经营主体，在资本金注入、资产注入和政府补助等方面得到了股东及相关方的有力</a:t>
            </a:r>
            <a:r>
              <a:rPr sz="1600" spc="-5" dirty="0">
                <a:latin typeface="楷体" panose="02010609060101010101" charset="-122"/>
                <a:cs typeface="楷体" panose="02010609060101010101" charset="-122"/>
              </a:rPr>
              <a:t>支</a:t>
            </a:r>
            <a:r>
              <a:rPr sz="1600" dirty="0">
                <a:latin typeface="楷体" panose="02010609060101010101" charset="-122"/>
                <a:cs typeface="楷体" panose="02010609060101010101" charset="-122"/>
              </a:rPr>
              <a:t>持，担保能力较强</a:t>
            </a:r>
            <a:r>
              <a:rPr sz="1600" spc="-5" dirty="0">
                <a:latin typeface="楷体" panose="02010609060101010101" charset="-122"/>
                <a:cs typeface="楷体" panose="02010609060101010101" charset="-122"/>
              </a:rPr>
              <a:t>。</a:t>
            </a:r>
            <a:endParaRPr sz="16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27050" y="5064760"/>
            <a:ext cx="8328660" cy="1169670"/>
          </a:xfrm>
          <a:custGeom>
            <a:avLst/>
            <a:gdLst/>
            <a:ahLst/>
            <a:cxnLst/>
            <a:rect l="l" t="t" r="r" b="b"/>
            <a:pathLst>
              <a:path w="8234045" h="953135">
                <a:moveTo>
                  <a:pt x="8233676" y="952919"/>
                </a:moveTo>
                <a:lnTo>
                  <a:pt x="0" y="952919"/>
                </a:lnTo>
                <a:lnTo>
                  <a:pt x="0" y="0"/>
                </a:lnTo>
                <a:lnTo>
                  <a:pt x="8233676" y="0"/>
                </a:lnTo>
                <a:lnTo>
                  <a:pt x="8233676" y="14287"/>
                </a:lnTo>
                <a:lnTo>
                  <a:pt x="28575" y="14287"/>
                </a:lnTo>
                <a:lnTo>
                  <a:pt x="14287" y="28575"/>
                </a:lnTo>
                <a:lnTo>
                  <a:pt x="28575" y="28575"/>
                </a:lnTo>
                <a:lnTo>
                  <a:pt x="28575" y="924344"/>
                </a:lnTo>
                <a:lnTo>
                  <a:pt x="14287" y="924344"/>
                </a:lnTo>
                <a:lnTo>
                  <a:pt x="28575" y="938631"/>
                </a:lnTo>
                <a:lnTo>
                  <a:pt x="8233676" y="938631"/>
                </a:lnTo>
                <a:lnTo>
                  <a:pt x="8233676" y="952919"/>
                </a:lnTo>
                <a:close/>
              </a:path>
              <a:path w="8234045" h="953135">
                <a:moveTo>
                  <a:pt x="28575" y="28575"/>
                </a:moveTo>
                <a:lnTo>
                  <a:pt x="14287" y="28575"/>
                </a:lnTo>
                <a:lnTo>
                  <a:pt x="28575" y="14287"/>
                </a:lnTo>
                <a:lnTo>
                  <a:pt x="28575" y="28575"/>
                </a:lnTo>
                <a:close/>
              </a:path>
              <a:path w="8234045" h="953135">
                <a:moveTo>
                  <a:pt x="8205101" y="28575"/>
                </a:moveTo>
                <a:lnTo>
                  <a:pt x="28575" y="28575"/>
                </a:lnTo>
                <a:lnTo>
                  <a:pt x="28575" y="14287"/>
                </a:lnTo>
                <a:lnTo>
                  <a:pt x="8205101" y="14287"/>
                </a:lnTo>
                <a:lnTo>
                  <a:pt x="8205101" y="28575"/>
                </a:lnTo>
                <a:close/>
              </a:path>
              <a:path w="8234045" h="953135">
                <a:moveTo>
                  <a:pt x="8205101" y="938631"/>
                </a:moveTo>
                <a:lnTo>
                  <a:pt x="8205101" y="14287"/>
                </a:lnTo>
                <a:lnTo>
                  <a:pt x="8219389" y="28575"/>
                </a:lnTo>
                <a:lnTo>
                  <a:pt x="8233676" y="28575"/>
                </a:lnTo>
                <a:lnTo>
                  <a:pt x="8233676" y="924344"/>
                </a:lnTo>
                <a:lnTo>
                  <a:pt x="8219389" y="924344"/>
                </a:lnTo>
                <a:lnTo>
                  <a:pt x="8205101" y="938631"/>
                </a:lnTo>
                <a:close/>
              </a:path>
              <a:path w="8234045" h="953135">
                <a:moveTo>
                  <a:pt x="8233676" y="28575"/>
                </a:moveTo>
                <a:lnTo>
                  <a:pt x="8219389" y="28575"/>
                </a:lnTo>
                <a:lnTo>
                  <a:pt x="8205101" y="14287"/>
                </a:lnTo>
                <a:lnTo>
                  <a:pt x="8233676" y="14287"/>
                </a:lnTo>
                <a:lnTo>
                  <a:pt x="8233676" y="28575"/>
                </a:lnTo>
                <a:close/>
              </a:path>
              <a:path w="8234045" h="953135">
                <a:moveTo>
                  <a:pt x="28575" y="938631"/>
                </a:moveTo>
                <a:lnTo>
                  <a:pt x="14287" y="924344"/>
                </a:lnTo>
                <a:lnTo>
                  <a:pt x="28575" y="924344"/>
                </a:lnTo>
                <a:lnTo>
                  <a:pt x="28575" y="938631"/>
                </a:lnTo>
                <a:close/>
              </a:path>
              <a:path w="8234045" h="953135">
                <a:moveTo>
                  <a:pt x="8205101" y="938631"/>
                </a:moveTo>
                <a:lnTo>
                  <a:pt x="28575" y="938631"/>
                </a:lnTo>
                <a:lnTo>
                  <a:pt x="28575" y="924344"/>
                </a:lnTo>
                <a:lnTo>
                  <a:pt x="8205101" y="924344"/>
                </a:lnTo>
                <a:lnTo>
                  <a:pt x="8205101" y="938631"/>
                </a:lnTo>
                <a:close/>
              </a:path>
              <a:path w="8234045" h="953135">
                <a:moveTo>
                  <a:pt x="8233676" y="938631"/>
                </a:moveTo>
                <a:lnTo>
                  <a:pt x="8205101" y="938631"/>
                </a:lnTo>
                <a:lnTo>
                  <a:pt x="8219389" y="924344"/>
                </a:lnTo>
                <a:lnTo>
                  <a:pt x="8233676" y="924344"/>
                </a:lnTo>
                <a:lnTo>
                  <a:pt x="8233676" y="938631"/>
                </a:lnTo>
                <a:close/>
              </a:path>
            </a:pathLst>
          </a:custGeom>
          <a:solidFill>
            <a:srgbClr val="4D627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154352" y="5102390"/>
            <a:ext cx="92074" cy="14287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19760" y="5181600"/>
            <a:ext cx="8065135" cy="9969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楷体" panose="02010609060101010101" charset="-122"/>
                <a:cs typeface="楷体" panose="02010609060101010101" charset="-122"/>
              </a:rPr>
              <a:t>抵押物</a:t>
            </a:r>
            <a:r>
              <a:rPr lang="zh-CN" sz="1600" dirty="0">
                <a:latin typeface="楷体" panose="02010609060101010101" charset="-122"/>
                <a:cs typeface="楷体" panose="02010609060101010101" charset="-122"/>
              </a:rPr>
              <a:t>为</a:t>
            </a:r>
            <a:r>
              <a:rPr lang="zh-CN" sz="1600" b="1" dirty="0">
                <a:latin typeface="楷体" panose="02010609060101010101" charset="-122"/>
                <a:cs typeface="楷体" panose="02010609060101010101" charset="-122"/>
              </a:rPr>
              <a:t>政府规划的高新技术创业服务中心（三期）用地</a:t>
            </a:r>
            <a:r>
              <a:rPr lang="zh-CN" sz="1600" dirty="0">
                <a:latin typeface="楷体" panose="02010609060101010101" charset="-122"/>
                <a:cs typeface="楷体" panose="02010609060101010101" charset="-122"/>
              </a:rPr>
              <a:t>，</a:t>
            </a:r>
            <a:r>
              <a:rPr sz="1600" dirty="0">
                <a:latin typeface="楷体" panose="02010609060101010101" charset="-122"/>
                <a:cs typeface="楷体" panose="02010609060101010101" charset="-122"/>
              </a:rPr>
              <a:t>周边配套成熟、交通便利，紧邻裕景山庄、金城康桥名郡及奥都庄园等大型成熟社区，具有一定的人流量；周边教育和医疗资源较为丰富，抵押物紧邻淄川经济开发区实验学校，距离般阳中学1.5公里左右、距离淄川区医院西院区2公里左右。抵押物位于淄川区的核心区域，</a:t>
            </a:r>
            <a:r>
              <a:rPr sz="1600" b="1" dirty="0">
                <a:latin typeface="楷体" panose="02010609060101010101" charset="-122"/>
                <a:cs typeface="楷体" panose="02010609060101010101" charset="-122"/>
              </a:rPr>
              <a:t>具有</a:t>
            </a:r>
            <a:r>
              <a:rPr lang="zh-CN" sz="1600" b="1" dirty="0">
                <a:latin typeface="楷体" panose="02010609060101010101" charset="-122"/>
                <a:cs typeface="楷体" panose="02010609060101010101" charset="-122"/>
              </a:rPr>
              <a:t>较高</a:t>
            </a:r>
            <a:r>
              <a:rPr sz="1600" b="1" dirty="0">
                <a:latin typeface="楷体" panose="02010609060101010101" charset="-122"/>
                <a:cs typeface="楷体" panose="02010609060101010101" charset="-122"/>
              </a:rPr>
              <a:t>的抵押价值</a:t>
            </a:r>
            <a:r>
              <a:rPr sz="1600" dirty="0">
                <a:latin typeface="楷体" panose="02010609060101010101" charset="-122"/>
                <a:cs typeface="楷体" panose="02010609060101010101" charset="-122"/>
              </a:rPr>
              <a:t>。</a:t>
            </a:r>
            <a:endParaRPr sz="1600" dirty="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1019" y="4704588"/>
            <a:ext cx="3655060" cy="318770"/>
          </a:xfrm>
          <a:prstGeom prst="rect">
            <a:avLst/>
          </a:prstGeom>
          <a:solidFill>
            <a:srgbClr val="4D6276"/>
          </a:solidFill>
        </p:spPr>
        <p:txBody>
          <a:bodyPr vert="horz" wrap="square" lIns="0" tIns="28575" rIns="0" bIns="0" rtlCol="0">
            <a:spAutoFit/>
          </a:bodyPr>
          <a:lstStyle/>
          <a:p>
            <a:pPr marL="855345">
              <a:lnSpc>
                <a:spcPct val="100000"/>
              </a:lnSpc>
              <a:spcBef>
                <a:spcPts val="225"/>
              </a:spcBef>
            </a:pPr>
            <a:r>
              <a:rPr sz="1800" dirty="0">
                <a:solidFill>
                  <a:srgbClr val="FFFFFF"/>
                </a:solidFill>
                <a:latin typeface="楷体" panose="02010609060101010101" charset="-122"/>
                <a:cs typeface="楷体" panose="02010609060101010101" charset="-122"/>
              </a:rPr>
              <a:t>风控措施-安全可靠</a:t>
            </a:r>
            <a:endParaRPr sz="1800">
              <a:latin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2612" y="2821165"/>
            <a:ext cx="4064635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9900" b="0" u="none" spc="217" baseline="-15000" dirty="0">
                <a:solidFill>
                  <a:srgbClr val="4471C4"/>
                </a:solidFill>
                <a:latin typeface="Trebuchet MS" panose="020B0603020202020204"/>
                <a:cs typeface="Trebuchet MS" panose="020B0603020202020204"/>
              </a:rPr>
              <a:t>03</a:t>
            </a:r>
            <a:r>
              <a:rPr sz="9900" b="0" u="none" spc="-472" baseline="-15000" dirty="0">
                <a:solidFill>
                  <a:srgbClr val="4471C4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3200" u="none" dirty="0">
                <a:solidFill>
                  <a:srgbClr val="4471C4"/>
                </a:solidFill>
              </a:rPr>
              <a:t>投资者权益保护</a:t>
            </a:r>
            <a:endParaRPr sz="32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61859" y="3110483"/>
            <a:ext cx="1882139" cy="962025"/>
          </a:xfrm>
          <a:custGeom>
            <a:avLst/>
            <a:gdLst/>
            <a:ahLst/>
            <a:cxnLst/>
            <a:rect l="l" t="t" r="r" b="b"/>
            <a:pathLst>
              <a:path w="1882140" h="962025">
                <a:moveTo>
                  <a:pt x="1882140" y="961644"/>
                </a:moveTo>
                <a:lnTo>
                  <a:pt x="480060" y="961644"/>
                </a:lnTo>
                <a:lnTo>
                  <a:pt x="0" y="480060"/>
                </a:lnTo>
                <a:lnTo>
                  <a:pt x="480060" y="0"/>
                </a:lnTo>
                <a:lnTo>
                  <a:pt x="1882140" y="0"/>
                </a:lnTo>
                <a:lnTo>
                  <a:pt x="1882140" y="961644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163055"/>
            <a:ext cx="9144000" cy="69494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87362" y="925512"/>
            <a:ext cx="8171180" cy="0"/>
          </a:xfrm>
          <a:custGeom>
            <a:avLst/>
            <a:gdLst/>
            <a:ahLst/>
            <a:cxnLst/>
            <a:rect l="l" t="t" r="r" b="b"/>
            <a:pathLst>
              <a:path w="8171180">
                <a:moveTo>
                  <a:pt x="0" y="0"/>
                </a:moveTo>
                <a:lnTo>
                  <a:pt x="8170862" y="0"/>
                </a:lnTo>
              </a:path>
            </a:pathLst>
          </a:custGeom>
          <a:ln w="19050">
            <a:solidFill>
              <a:srgbClr val="F9C02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04405" y="449402"/>
            <a:ext cx="21628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dirty="0"/>
              <a:t>投资者权益保</a:t>
            </a:r>
            <a:r>
              <a:rPr u="none" spc="-5" dirty="0"/>
              <a:t>护</a:t>
            </a:r>
            <a:endParaRPr u="none" spc="-5" dirty="0"/>
          </a:p>
        </p:txBody>
      </p:sp>
      <p:sp>
        <p:nvSpPr>
          <p:cNvPr id="5" name="object 5"/>
          <p:cNvSpPr/>
          <p:nvPr/>
        </p:nvSpPr>
        <p:spPr>
          <a:xfrm>
            <a:off x="410425" y="1155217"/>
            <a:ext cx="8237054" cy="41397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06945" y="1283474"/>
            <a:ext cx="8025130" cy="3844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indent="-285750" algn="just">
              <a:lnSpc>
                <a:spcPct val="100000"/>
              </a:lnSpc>
              <a:spcBef>
                <a:spcPts val="95"/>
              </a:spcBef>
              <a:buFont typeface="Wingdings" panose="05000000000000000000"/>
              <a:buChar char=""/>
              <a:tabLst>
                <a:tab pos="298450" algn="l"/>
              </a:tabLst>
            </a:pPr>
            <a:r>
              <a:rPr sz="1600" spc="-5" dirty="0">
                <a:latin typeface="华文楷体" panose="02010600040101010101" charset="-122"/>
                <a:cs typeface="华文楷体" panose="02010600040101010101" charset="-122"/>
              </a:rPr>
              <a:t>XX</a:t>
            </a:r>
            <a:r>
              <a:rPr sz="1600" dirty="0">
                <a:latin typeface="华文楷体" panose="02010600040101010101" charset="-122"/>
                <a:cs typeface="华文楷体" panose="02010600040101010101" charset="-122"/>
              </a:rPr>
              <a:t>信托投诉方式及流程：投资人可以通过拨打热线电话</a:t>
            </a:r>
            <a:r>
              <a:rPr sz="1600" spc="-5" dirty="0">
                <a:latin typeface="华文楷体" panose="02010600040101010101" charset="-122"/>
                <a:cs typeface="华文楷体" panose="02010600040101010101" charset="-122"/>
              </a:rPr>
              <a:t>400-1888- </a:t>
            </a:r>
            <a:r>
              <a:rPr sz="1600" dirty="0">
                <a:latin typeface="华文楷体" panose="02010600040101010101" charset="-122"/>
                <a:cs typeface="华文楷体" panose="02010600040101010101" charset="-122"/>
              </a:rPr>
              <a:t>投诉或咨</a:t>
            </a:r>
            <a:r>
              <a:rPr sz="1600" spc="-5" dirty="0">
                <a:latin typeface="华文楷体" panose="02010600040101010101" charset="-122"/>
                <a:cs typeface="华文楷体" panose="02010600040101010101" charset="-122"/>
              </a:rPr>
              <a:t>询</a:t>
            </a:r>
            <a:endParaRPr sz="1600">
              <a:latin typeface="华文楷体" panose="02010600040101010101" charset="-122"/>
              <a:cs typeface="华文楷体" panose="02010600040101010101" charset="-122"/>
            </a:endParaRPr>
          </a:p>
          <a:p>
            <a:pPr marL="298450" marR="5080" indent="-285750" algn="just">
              <a:lnSpc>
                <a:spcPct val="150000"/>
              </a:lnSpc>
              <a:spcBef>
                <a:spcPts val="560"/>
              </a:spcBef>
              <a:buFont typeface="Wingdings" panose="05000000000000000000"/>
              <a:buChar char=""/>
              <a:tabLst>
                <a:tab pos="298450" algn="l"/>
              </a:tabLst>
            </a:pPr>
            <a:r>
              <a:rPr sz="1600" spc="40" dirty="0">
                <a:latin typeface="华文楷体" panose="02010600040101010101" charset="-122"/>
                <a:cs typeface="华文楷体" panose="02010600040101010101" charset="-122"/>
              </a:rPr>
              <a:t>权益维护及争议解决：受托人设置</a:t>
            </a:r>
            <a:r>
              <a:rPr sz="1600" spc="45" dirty="0">
                <a:latin typeface="华文楷体" panose="02010600040101010101" charset="-122"/>
                <a:cs typeface="华文楷体" panose="02010600040101010101" charset="-122"/>
              </a:rPr>
              <a:t>了相应的投资者权益维护机制和争议解决机制，</a:t>
            </a:r>
            <a:r>
              <a:rPr sz="1600" spc="-5" dirty="0">
                <a:latin typeface="华文楷体" panose="02010600040101010101" charset="-122"/>
                <a:cs typeface="华文楷体" panose="02010600040101010101" charset="-122"/>
              </a:rPr>
              <a:t>信 </a:t>
            </a:r>
            <a:r>
              <a:rPr sz="1600" dirty="0">
                <a:latin typeface="华文楷体" panose="02010600040101010101" charset="-122"/>
                <a:cs typeface="华文楷体" panose="02010600040101010101" charset="-122"/>
              </a:rPr>
              <a:t>托合同“受益人大会”、“争议解决”等章节有详细说</a:t>
            </a:r>
            <a:r>
              <a:rPr sz="1600" spc="-5" dirty="0">
                <a:latin typeface="华文楷体" panose="02010600040101010101" charset="-122"/>
                <a:cs typeface="华文楷体" panose="02010600040101010101" charset="-122"/>
              </a:rPr>
              <a:t>明</a:t>
            </a:r>
            <a:endParaRPr sz="1600">
              <a:latin typeface="华文楷体" panose="02010600040101010101" charset="-122"/>
              <a:cs typeface="华文楷体" panose="02010600040101010101" charset="-122"/>
            </a:endParaRPr>
          </a:p>
          <a:p>
            <a:pPr marL="298450" marR="5080" indent="-285750" algn="just">
              <a:lnSpc>
                <a:spcPct val="150000"/>
              </a:lnSpc>
              <a:spcBef>
                <a:spcPts val="560"/>
              </a:spcBef>
              <a:buFont typeface="Wingdings" panose="05000000000000000000"/>
              <a:buChar char=""/>
              <a:tabLst>
                <a:tab pos="298450" algn="l"/>
              </a:tabLst>
            </a:pPr>
            <a:r>
              <a:rPr sz="1600" spc="40" dirty="0">
                <a:latin typeface="华文楷体" panose="02010600040101010101" charset="-122"/>
                <a:cs typeface="华文楷体" panose="02010600040101010101" charset="-122"/>
                <a:hlinkClick r:id="rId3"/>
              </a:rPr>
              <a:t>信托产品信息查询：中国信托登记</a:t>
            </a:r>
            <a:r>
              <a:rPr sz="1600" spc="45" dirty="0">
                <a:latin typeface="华文楷体" panose="02010600040101010101" charset="-122"/>
                <a:cs typeface="华文楷体" panose="02010600040101010101" charset="-122"/>
                <a:hlinkClick r:id="rId3"/>
              </a:rPr>
              <a:t>有限责任公司投资者综合服务平台【</a:t>
            </a:r>
            <a:r>
              <a:rPr sz="1600" u="sng" spc="4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华文楷体" panose="02010600040101010101" charset="-122"/>
                <a:cs typeface="华文楷体" panose="02010600040101010101" charset="-122"/>
                <a:hlinkClick r:id="rId3"/>
              </a:rPr>
              <a:t>投资者综合</a:t>
            </a:r>
            <a:r>
              <a:rPr sz="1600" u="sng" spc="-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华文楷体" panose="02010600040101010101" charset="-122"/>
                <a:cs typeface="华文楷体" panose="02010600040101010101" charset="-122"/>
                <a:hlinkClick r:id="rId3"/>
              </a:rPr>
              <a:t>服</a:t>
            </a:r>
            <a:r>
              <a:rPr sz="1600" u="sng" spc="-1639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华文楷体" panose="02010600040101010101" charset="-122"/>
                <a:cs typeface="华文楷体" panose="02010600040101010101" charset="-122"/>
                <a:hlinkClick r:id="rId3"/>
              </a:rPr>
              <a:t>务 </a:t>
            </a:r>
            <a:r>
              <a:rPr sz="16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华文楷体" panose="02010600040101010101" charset="-122"/>
                <a:cs typeface="华文楷体" panose="02010600040101010101" charset="-122"/>
                <a:hlinkClick r:id="rId3"/>
              </a:rPr>
              <a:t>平</a:t>
            </a:r>
            <a:r>
              <a:rPr sz="1600" u="sng" spc="-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华文楷体" panose="02010600040101010101" charset="-122"/>
                <a:cs typeface="华文楷体" panose="02010600040101010101" charset="-122"/>
                <a:hlinkClick r:id="rId3"/>
              </a:rPr>
              <a:t>台</a:t>
            </a:r>
            <a:r>
              <a:rPr sz="16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华文楷体" panose="02010600040101010101" charset="-122"/>
                <a:cs typeface="华文楷体" panose="02010600040101010101" charset="-122"/>
                <a:hlinkClick r:id="rId3"/>
              </a:rPr>
              <a:t> </a:t>
            </a:r>
            <a:r>
              <a:rPr sz="1600" u="sng" spc="-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华文楷体" panose="02010600040101010101" charset="-122"/>
                <a:cs typeface="华文楷体" panose="02010600040101010101" charset="-122"/>
                <a:hlinkClick r:id="rId3"/>
              </a:rPr>
              <a:t>(chinatrc.com.cn)</a:t>
            </a:r>
            <a:r>
              <a:rPr sz="1600" spc="-5" dirty="0">
                <a:solidFill>
                  <a:srgbClr val="0562C1"/>
                </a:solidFill>
                <a:latin typeface="华文楷体" panose="02010600040101010101" charset="-122"/>
                <a:cs typeface="华文楷体" panose="02010600040101010101" charset="-122"/>
                <a:hlinkClick r:id="rId3"/>
              </a:rPr>
              <a:t> </a:t>
            </a:r>
            <a:r>
              <a:rPr sz="1600" spc="-5" dirty="0">
                <a:latin typeface="华文楷体" panose="02010600040101010101" charset="-122"/>
                <a:cs typeface="华文楷体" panose="02010600040101010101" charset="-122"/>
                <a:hlinkClick r:id="rId3"/>
              </a:rPr>
              <a:t>】</a:t>
            </a:r>
            <a:endParaRPr sz="1600">
              <a:latin typeface="华文楷体" panose="02010600040101010101" charset="-122"/>
              <a:cs typeface="华文楷体" panose="02010600040101010101" charset="-122"/>
            </a:endParaRPr>
          </a:p>
          <a:p>
            <a:pPr marL="298450" marR="5080" indent="-285750" algn="just">
              <a:lnSpc>
                <a:spcPct val="150000"/>
              </a:lnSpc>
              <a:spcBef>
                <a:spcPts val="560"/>
              </a:spcBef>
              <a:buFont typeface="Wingdings" panose="05000000000000000000"/>
              <a:buChar char=""/>
              <a:tabLst>
                <a:tab pos="298450" algn="l"/>
              </a:tabLst>
            </a:pPr>
            <a:r>
              <a:rPr sz="1600" spc="40" dirty="0">
                <a:latin typeface="华文楷体" panose="02010600040101010101" charset="-122"/>
                <a:cs typeface="华文楷体" panose="02010600040101010101" charset="-122"/>
              </a:rPr>
              <a:t>信息披露机制：信托计划存续期间</a:t>
            </a:r>
            <a:r>
              <a:rPr sz="1600" spc="45" dirty="0">
                <a:latin typeface="华文楷体" panose="02010600040101010101" charset="-122"/>
                <a:cs typeface="华文楷体" panose="02010600040101010101" charset="-122"/>
              </a:rPr>
              <a:t>，除信托文件另有约定外，受托人对本信托计划</a:t>
            </a:r>
            <a:r>
              <a:rPr sz="1600" spc="-5" dirty="0">
                <a:latin typeface="华文楷体" panose="02010600040101010101" charset="-122"/>
                <a:cs typeface="华文楷体" panose="02010600040101010101" charset="-122"/>
              </a:rPr>
              <a:t>的 </a:t>
            </a:r>
            <a:r>
              <a:rPr sz="1600" dirty="0">
                <a:latin typeface="华文楷体" panose="02010600040101010101" charset="-122"/>
                <a:cs typeface="华文楷体" panose="02010600040101010101" charset="-122"/>
              </a:rPr>
              <a:t>信息以在受托人网站（</a:t>
            </a:r>
            <a:r>
              <a:rPr sz="1600" spc="-5" dirty="0">
                <a:latin typeface="华文楷体" panose="02010600040101010101" charset="-122"/>
                <a:cs typeface="华文楷体" panose="02010600040101010101" charset="-122"/>
                <a:hlinkClick r:id="rId4"/>
              </a:rPr>
              <a:t>w</a:t>
            </a:r>
            <a:r>
              <a:rPr sz="1600" dirty="0">
                <a:latin typeface="华文楷体" panose="02010600040101010101" charset="-122"/>
                <a:cs typeface="华文楷体" panose="02010600040101010101" charset="-122"/>
                <a:hlinkClick r:id="rId4"/>
              </a:rPr>
              <a:t>ww.</a:t>
            </a:r>
            <a:r>
              <a:rPr sz="1600" spc="-5" dirty="0">
                <a:latin typeface="华文楷体" panose="02010600040101010101" charset="-122"/>
                <a:cs typeface="华文楷体" panose="02010600040101010101" charset="-122"/>
                <a:hlinkClick r:id="rId4"/>
              </a:rPr>
              <a:t>ttc</a:t>
            </a:r>
            <a:r>
              <a:rPr sz="1600" dirty="0">
                <a:latin typeface="华文楷体" panose="02010600040101010101" charset="-122"/>
                <a:cs typeface="华文楷体" panose="02010600040101010101" charset="-122"/>
                <a:hlinkClick r:id="rId4"/>
              </a:rPr>
              <a:t>o.</a:t>
            </a:r>
            <a:r>
              <a:rPr sz="1600" spc="-5" dirty="0">
                <a:latin typeface="华文楷体" panose="02010600040101010101" charset="-122"/>
                <a:cs typeface="华文楷体" panose="02010600040101010101" charset="-122"/>
                <a:hlinkClick r:id="rId4"/>
              </a:rPr>
              <a:t>c</a:t>
            </a:r>
            <a:r>
              <a:rPr sz="1600" dirty="0">
                <a:latin typeface="华文楷体" panose="02010600040101010101" charset="-122"/>
                <a:cs typeface="华文楷体" panose="02010600040101010101" charset="-122"/>
                <a:hlinkClick r:id="rId4"/>
              </a:rPr>
              <a:t>n</a:t>
            </a:r>
            <a:r>
              <a:rPr sz="1600" spc="5" dirty="0">
                <a:latin typeface="华文楷体" panose="02010600040101010101" charset="-122"/>
                <a:cs typeface="华文楷体" panose="02010600040101010101" charset="-122"/>
              </a:rPr>
              <a:t>）上公布的方式向受益人披露，下载密码将在信托</a:t>
            </a:r>
            <a:r>
              <a:rPr sz="1600" spc="-5" dirty="0">
                <a:latin typeface="华文楷体" panose="02010600040101010101" charset="-122"/>
                <a:cs typeface="华文楷体" panose="02010600040101010101" charset="-122"/>
              </a:rPr>
              <a:t>合 </a:t>
            </a:r>
            <a:r>
              <a:rPr sz="1600" dirty="0">
                <a:latin typeface="华文楷体" panose="02010600040101010101" charset="-122"/>
                <a:cs typeface="华文楷体" panose="02010600040101010101" charset="-122"/>
              </a:rPr>
              <a:t>同“信息披露”章节详细说</a:t>
            </a:r>
            <a:r>
              <a:rPr sz="1600" spc="-5" dirty="0">
                <a:latin typeface="华文楷体" panose="02010600040101010101" charset="-122"/>
                <a:cs typeface="华文楷体" panose="02010600040101010101" charset="-122"/>
              </a:rPr>
              <a:t>明</a:t>
            </a:r>
            <a:endParaRPr sz="1600">
              <a:latin typeface="华文楷体" panose="02010600040101010101" charset="-122"/>
              <a:cs typeface="华文楷体" panose="02010600040101010101" charset="-122"/>
            </a:endParaRPr>
          </a:p>
          <a:p>
            <a:pPr marL="298450" marR="5080" indent="-285750" algn="just">
              <a:lnSpc>
                <a:spcPct val="150000"/>
              </a:lnSpc>
              <a:spcBef>
                <a:spcPts val="560"/>
              </a:spcBef>
              <a:buFont typeface="Wingdings" panose="05000000000000000000"/>
              <a:buChar char=""/>
              <a:tabLst>
                <a:tab pos="298450" algn="l"/>
              </a:tabLst>
            </a:pPr>
            <a:r>
              <a:rPr sz="1600" spc="40" dirty="0">
                <a:latin typeface="华文楷体" panose="02010600040101010101" charset="-122"/>
                <a:cs typeface="华文楷体" panose="02010600040101010101" charset="-122"/>
              </a:rPr>
              <a:t>其他：本信托计划不涉及关联交易</a:t>
            </a:r>
            <a:r>
              <a:rPr sz="1600" spc="45" dirty="0">
                <a:latin typeface="华文楷体" panose="02010600040101010101" charset="-122"/>
                <a:cs typeface="华文楷体" panose="02010600040101010101" charset="-122"/>
              </a:rPr>
              <a:t>。经受托人同意，信托受益权在信托计划期限内</a:t>
            </a:r>
            <a:r>
              <a:rPr sz="1600" spc="-5" dirty="0">
                <a:latin typeface="华文楷体" panose="02010600040101010101" charset="-122"/>
                <a:cs typeface="华文楷体" panose="02010600040101010101" charset="-122"/>
              </a:rPr>
              <a:t>可 </a:t>
            </a:r>
            <a:r>
              <a:rPr sz="1600" dirty="0">
                <a:latin typeface="华文楷体" panose="02010600040101010101" charset="-122"/>
                <a:cs typeface="华文楷体" panose="02010600040101010101" charset="-122"/>
              </a:rPr>
              <a:t>以转让</a:t>
            </a:r>
            <a:r>
              <a:rPr sz="1600" spc="-5" dirty="0">
                <a:latin typeface="华文楷体" panose="02010600040101010101" charset="-122"/>
                <a:cs typeface="华文楷体" panose="02010600040101010101" charset="-122"/>
              </a:rPr>
              <a:t>。</a:t>
            </a:r>
            <a:endParaRPr sz="1600">
              <a:latin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b357c6b3-8d63-40ae-a26e-8cf0e220d5d2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1571</Words>
  <Application>WPS 演示</Application>
  <PresentationFormat>On-screen Show (4:3)</PresentationFormat>
  <Paragraphs>131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5" baseType="lpstr">
      <vt:lpstr>Arial</vt:lpstr>
      <vt:lpstr>宋体</vt:lpstr>
      <vt:lpstr>Wingdings</vt:lpstr>
      <vt:lpstr>华文楷体</vt:lpstr>
      <vt:lpstr>微软雅黑</vt:lpstr>
      <vt:lpstr>Arial</vt:lpstr>
      <vt:lpstr>Calibri</vt:lpstr>
      <vt:lpstr>Trebuchet MS</vt:lpstr>
      <vt:lpstr>楷体</vt:lpstr>
      <vt:lpstr>Times New Roman</vt:lpstr>
      <vt:lpstr>Wingdings</vt:lpstr>
      <vt:lpstr>华文行楷</vt:lpstr>
      <vt:lpstr>Segoe Print</vt:lpstr>
      <vt:lpstr>Arial Unicode MS</vt:lpstr>
      <vt:lpstr>Office Theme</vt:lpstr>
      <vt:lpstr>推介材料</vt:lpstr>
      <vt:lpstr>信托产品概况</vt:lpstr>
      <vt:lpstr>01 信托产品概况</vt:lpstr>
      <vt:lpstr>信托产品概况—产品要素</vt:lpstr>
      <vt:lpstr>信托产品概况—交易结构</vt:lpstr>
      <vt:lpstr>项目亮点</vt:lpstr>
      <vt:lpstr>项目亮点</vt:lpstr>
      <vt:lpstr>03 投资者权益保护</vt:lpstr>
      <vt:lpstr>投资者权益保护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央企+国企信托-淄博淄川集合资金信托计划（首次融资非标+足额抵押物）推介材料</dc:title>
  <dc:creator/>
  <cp:lastModifiedBy>胡建强</cp:lastModifiedBy>
  <cp:revision>8</cp:revision>
  <dcterms:created xsi:type="dcterms:W3CDTF">2022-08-11T09:45:00Z</dcterms:created>
  <dcterms:modified xsi:type="dcterms:W3CDTF">2022-08-19T09:01:22Z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2022-06-03T00:00:00Z</vt:filetime>
  </property>
  <property fmtid="{D5CDD505-2E9C-101B-9397-08002B2CF9AE}" pid="3" name="Creator">
    <vt:lpwstr>WPS 演示</vt:lpwstr>
  </property>
  <property fmtid="{D5CDD505-2E9C-101B-9397-08002B2CF9AE}" pid="4" name="LastSaved">
    <vt:filetime>2022-08-12T00:00:00Z</vt:filetime>
  </property>
  <property fmtid="{D5CDD505-2E9C-101B-9397-08002B2CF9AE}" pid="5" name="ICV">
    <vt:lpwstr>2C8F1E408F314AD2801C14388AD2E4B2</vt:lpwstr>
  </property>
  <property fmtid="{D5CDD505-2E9C-101B-9397-08002B2CF9AE}" pid="6" name="KSOProductBuildVer">
    <vt:lpwstr>2052-11.1.0.12302</vt:lpwstr>
  </property>
</Properties>
</file>